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7" r:id="rId2"/>
    <p:sldId id="260" r:id="rId3"/>
    <p:sldId id="261" r:id="rId4"/>
    <p:sldId id="259" r:id="rId5"/>
    <p:sldId id="262" r:id="rId6"/>
    <p:sldId id="263" r:id="rId7"/>
    <p:sldId id="264" r:id="rId8"/>
    <p:sldId id="265" r:id="rId9"/>
    <p:sldId id="266" r:id="rId10"/>
    <p:sldId id="267" r:id="rId11"/>
    <p:sldId id="268" r:id="rId12"/>
    <p:sldId id="258"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A727B8-567A-49C8-A0B5-6F000841A723}" type="datetimeFigureOut">
              <a:rPr lang="en-US" smtClean="0"/>
              <a:pPr/>
              <a:t>7/29/2015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B9D1B0-0975-41D4-97B9-382C7BE2B3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D172A-AC1D-4FE8-94C7-DC38CCF2C897}"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67804-2762-4D52-B16E-9C9031672B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D172A-AC1D-4FE8-94C7-DC38CCF2C897}"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67804-2762-4D52-B16E-9C9031672B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D172A-AC1D-4FE8-94C7-DC38CCF2C897}"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67804-2762-4D52-B16E-9C9031672B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D172A-AC1D-4FE8-94C7-DC38CCF2C897}"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67804-2762-4D52-B16E-9C9031672B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9D172A-AC1D-4FE8-94C7-DC38CCF2C897}"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67804-2762-4D52-B16E-9C9031672B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D172A-AC1D-4FE8-94C7-DC38CCF2C897}" type="datetimeFigureOut">
              <a:rPr lang="en-US" smtClean="0"/>
              <a:pPr/>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67804-2762-4D52-B16E-9C9031672B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D172A-AC1D-4FE8-94C7-DC38CCF2C897}" type="datetimeFigureOut">
              <a:rPr lang="en-US" smtClean="0"/>
              <a:pPr/>
              <a:t>7/29/2015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567804-2762-4D52-B16E-9C9031672B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D172A-AC1D-4FE8-94C7-DC38CCF2C897}" type="datetimeFigureOut">
              <a:rPr lang="en-US" smtClean="0"/>
              <a:pPr/>
              <a:t>7/29/2015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567804-2762-4D52-B16E-9C9031672B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D172A-AC1D-4FE8-94C7-DC38CCF2C897}" type="datetimeFigureOut">
              <a:rPr lang="en-US" smtClean="0"/>
              <a:pPr/>
              <a:t>7/29/2015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567804-2762-4D52-B16E-9C9031672B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D172A-AC1D-4FE8-94C7-DC38CCF2C897}" type="datetimeFigureOut">
              <a:rPr lang="en-US" smtClean="0"/>
              <a:pPr/>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67804-2762-4D52-B16E-9C9031672B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D172A-AC1D-4FE8-94C7-DC38CCF2C897}" type="datetimeFigureOut">
              <a:rPr lang="en-US" smtClean="0"/>
              <a:pPr/>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67804-2762-4D52-B16E-9C9031672B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D172A-AC1D-4FE8-94C7-DC38CCF2C897}" type="datetimeFigureOut">
              <a:rPr lang="en-US" smtClean="0"/>
              <a:pPr/>
              <a:t>7/29/2015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67804-2762-4D52-B16E-9C9031672B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928" y="228600"/>
            <a:ext cx="4125489" cy="646331"/>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Marketing Brochure</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Picture 2"/>
          <p:cNvPicPr>
            <a:picLocks noChangeAspect="1" noChangeArrowheads="1"/>
          </p:cNvPicPr>
          <p:nvPr/>
        </p:nvPicPr>
        <p:blipFill>
          <a:blip r:embed="rId2"/>
          <a:srcRect/>
          <a:stretch>
            <a:fillRect/>
          </a:stretch>
        </p:blipFill>
        <p:spPr bwMode="auto">
          <a:xfrm>
            <a:off x="1524000" y="1066800"/>
            <a:ext cx="6477000" cy="1981200"/>
          </a:xfrm>
          <a:prstGeom prst="rect">
            <a:avLst/>
          </a:prstGeom>
          <a:noFill/>
          <a:ln w="9525">
            <a:noFill/>
            <a:miter lim="800000"/>
            <a:headEnd/>
            <a:tailEnd/>
          </a:ln>
        </p:spPr>
      </p:pic>
      <p:pic>
        <p:nvPicPr>
          <p:cNvPr id="9" name="Picture 8" descr="PicsArt_1436162525330.png"/>
          <p:cNvPicPr>
            <a:picLocks noChangeAspect="1"/>
          </p:cNvPicPr>
          <p:nvPr/>
        </p:nvPicPr>
        <p:blipFill>
          <a:blip r:embed="rId3"/>
          <a:srcRect t="13333" b="23334"/>
          <a:stretch>
            <a:fillRect/>
          </a:stretch>
        </p:blipFill>
        <p:spPr bwMode="auto">
          <a:xfrm>
            <a:off x="1905000" y="3036782"/>
            <a:ext cx="5334000" cy="2221018"/>
          </a:xfrm>
          <a:prstGeom prst="rect">
            <a:avLst/>
          </a:prstGeom>
          <a:noFill/>
          <a:ln w="9525">
            <a:noFill/>
            <a:miter lim="800000"/>
            <a:headEnd/>
            <a:tailEnd/>
          </a:ln>
        </p:spPr>
      </p:pic>
      <p:pic>
        <p:nvPicPr>
          <p:cNvPr id="1026" name="Picture 2" descr="C:\Users\shubham\Documents\Untitled-1 copy.png"/>
          <p:cNvPicPr>
            <a:picLocks noChangeAspect="1" noChangeArrowheads="1"/>
          </p:cNvPicPr>
          <p:nvPr/>
        </p:nvPicPr>
        <p:blipFill>
          <a:blip r:embed="rId4" cstate="print"/>
          <a:srcRect/>
          <a:stretch>
            <a:fillRect/>
          </a:stretch>
        </p:blipFill>
        <p:spPr bwMode="auto">
          <a:xfrm>
            <a:off x="6400800" y="152400"/>
            <a:ext cx="2608792" cy="809625"/>
          </a:xfrm>
          <a:prstGeom prst="rect">
            <a:avLst/>
          </a:prstGeom>
          <a:noFill/>
        </p:spPr>
      </p:pic>
      <p:grpSp>
        <p:nvGrpSpPr>
          <p:cNvPr id="11" name="Group 14"/>
          <p:cNvGrpSpPr>
            <a:grpSpLocks/>
          </p:cNvGrpSpPr>
          <p:nvPr/>
        </p:nvGrpSpPr>
        <p:grpSpPr bwMode="auto">
          <a:xfrm>
            <a:off x="0" y="5105398"/>
            <a:ext cx="9144000" cy="1754188"/>
            <a:chOff x="0" y="6629507"/>
            <a:chExt cx="9144000" cy="1754326"/>
          </a:xfrm>
        </p:grpSpPr>
        <p:pic>
          <p:nvPicPr>
            <p:cNvPr id="12" name="Picture 2" descr="C:\Users\IRG\Documents\Bluetooth Folder\239_logo.gif"/>
            <p:cNvPicPr>
              <a:picLocks noChangeAspect="1" noChangeArrowheads="1"/>
            </p:cNvPicPr>
            <p:nvPr/>
          </p:nvPicPr>
          <p:blipFill>
            <a:blip r:embed="rId5"/>
            <a:srcRect/>
            <a:stretch>
              <a:fillRect/>
            </a:stretch>
          </p:blipFill>
          <p:spPr bwMode="auto">
            <a:xfrm>
              <a:off x="8229600" y="7239156"/>
              <a:ext cx="914400" cy="1123720"/>
            </a:xfrm>
            <a:prstGeom prst="rect">
              <a:avLst/>
            </a:prstGeom>
            <a:noFill/>
            <a:ln w="9525">
              <a:noFill/>
              <a:miter lim="800000"/>
              <a:headEnd/>
              <a:tailEnd/>
            </a:ln>
          </p:spPr>
        </p:pic>
        <p:pic>
          <p:nvPicPr>
            <p:cNvPr id="13" name="Picture 2" descr="C:\Users\IRG\Documents\Bluetooth Folder\239_logo.gif"/>
            <p:cNvPicPr>
              <a:picLocks noChangeAspect="1" noChangeArrowheads="1"/>
            </p:cNvPicPr>
            <p:nvPr/>
          </p:nvPicPr>
          <p:blipFill>
            <a:blip r:embed="rId5"/>
            <a:srcRect/>
            <a:stretch>
              <a:fillRect/>
            </a:stretch>
          </p:blipFill>
          <p:spPr bwMode="auto">
            <a:xfrm>
              <a:off x="0" y="7239156"/>
              <a:ext cx="914400" cy="1123720"/>
            </a:xfrm>
            <a:prstGeom prst="rect">
              <a:avLst/>
            </a:prstGeom>
            <a:noFill/>
            <a:ln w="9525">
              <a:noFill/>
              <a:miter lim="800000"/>
              <a:headEnd/>
              <a:tailEnd/>
            </a:ln>
          </p:spPr>
        </p:pic>
        <p:sp>
          <p:nvSpPr>
            <p:cNvPr id="14" name="Rectangle 13"/>
            <p:cNvSpPr/>
            <p:nvPr/>
          </p:nvSpPr>
          <p:spPr>
            <a:xfrm>
              <a:off x="76200" y="6629507"/>
              <a:ext cx="9067800" cy="1754326"/>
            </a:xfrm>
            <a:prstGeom prst="rect">
              <a:avLst/>
            </a:prstGeom>
            <a:noFill/>
          </p:spPr>
          <p:txBody>
            <a:bodyPr>
              <a:spAutoFit/>
            </a:bodyPr>
            <a:lstStyle/>
            <a:p>
              <a:pPr algn="ctr" fontAlgn="auto">
                <a:spcBef>
                  <a:spcPts val="0"/>
                </a:spcBef>
                <a:spcAft>
                  <a:spcPts val="0"/>
                </a:spcAft>
                <a:defRPr/>
              </a:pPr>
              <a:r>
                <a:rPr lang="en-US" sz="3600" b="1" dirty="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Berlin Sans FB Demi" pitchFamily="34" charset="0"/>
                  <a:cs typeface="Times New Roman" pitchFamily="18" charset="0"/>
                </a:rPr>
                <a:t>Prof. Ram Meghe Institute Of Technology &amp; Research, Badnera-Amravati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53"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ubham\Documents\t-shirt-template-free-b8.jpg"/>
          <p:cNvPicPr>
            <a:picLocks noChangeAspect="1" noChangeArrowheads="1"/>
          </p:cNvPicPr>
          <p:nvPr/>
        </p:nvPicPr>
        <p:blipFill>
          <a:blip r:embed="rId2"/>
          <a:srcRect r="12264" b="8929"/>
          <a:stretch>
            <a:fillRect/>
          </a:stretch>
        </p:blipFill>
        <p:spPr bwMode="auto">
          <a:xfrm>
            <a:off x="2895600" y="76200"/>
            <a:ext cx="4953000" cy="3048000"/>
          </a:xfrm>
          <a:prstGeom prst="rect">
            <a:avLst/>
          </a:prstGeom>
          <a:noFill/>
        </p:spPr>
      </p:pic>
      <p:sp>
        <p:nvSpPr>
          <p:cNvPr id="3" name="TextBox 2"/>
          <p:cNvSpPr txBox="1"/>
          <p:nvPr/>
        </p:nvSpPr>
        <p:spPr>
          <a:xfrm>
            <a:off x="6019800" y="1323201"/>
            <a:ext cx="990600" cy="276999"/>
          </a:xfrm>
          <a:prstGeom prst="rect">
            <a:avLst/>
          </a:prstGeom>
          <a:noFill/>
        </p:spPr>
        <p:txBody>
          <a:bodyPr wrap="square" rtlCol="0">
            <a:spAutoFit/>
          </a:bodyPr>
          <a:lstStyle/>
          <a:p>
            <a:r>
              <a:rPr lang="en-US" sz="1200" b="1" dirty="0" smtClean="0"/>
              <a:t>Team name</a:t>
            </a:r>
            <a:endParaRPr lang="en-US" sz="1200" b="1" dirty="0"/>
          </a:p>
        </p:txBody>
      </p:sp>
      <p:sp>
        <p:nvSpPr>
          <p:cNvPr id="4" name="TextBox 3"/>
          <p:cNvSpPr txBox="1"/>
          <p:nvPr/>
        </p:nvSpPr>
        <p:spPr>
          <a:xfrm>
            <a:off x="3581400" y="1295400"/>
            <a:ext cx="1447800" cy="461665"/>
          </a:xfrm>
          <a:prstGeom prst="rect">
            <a:avLst/>
          </a:prstGeom>
          <a:noFill/>
        </p:spPr>
        <p:txBody>
          <a:bodyPr wrap="square" rtlCol="0">
            <a:spAutoFit/>
          </a:bodyPr>
          <a:lstStyle/>
          <a:p>
            <a:r>
              <a:rPr lang="en-US" sz="1200" b="1" dirty="0" smtClean="0"/>
              <a:t>Platinum sponsor</a:t>
            </a:r>
          </a:p>
          <a:p>
            <a:r>
              <a:rPr lang="en-US" sz="1200" b="1" dirty="0" smtClean="0"/>
              <a:t>    Name &amp; Logo</a:t>
            </a:r>
            <a:endParaRPr lang="en-US" sz="1200" b="1" dirty="0"/>
          </a:p>
        </p:txBody>
      </p:sp>
      <p:sp>
        <p:nvSpPr>
          <p:cNvPr id="5" name="TextBox 4"/>
          <p:cNvSpPr txBox="1"/>
          <p:nvPr/>
        </p:nvSpPr>
        <p:spPr>
          <a:xfrm>
            <a:off x="4343400" y="528935"/>
            <a:ext cx="685800" cy="461665"/>
          </a:xfrm>
          <a:prstGeom prst="rect">
            <a:avLst/>
          </a:prstGeom>
          <a:noFill/>
        </p:spPr>
        <p:txBody>
          <a:bodyPr wrap="square" rtlCol="0">
            <a:spAutoFit/>
          </a:bodyPr>
          <a:lstStyle/>
          <a:p>
            <a:r>
              <a:rPr lang="en-US" sz="1200" b="1" dirty="0" smtClean="0"/>
              <a:t>Team Logo</a:t>
            </a:r>
            <a:endParaRPr lang="en-US" sz="1200" b="1" dirty="0"/>
          </a:p>
        </p:txBody>
      </p:sp>
      <p:sp>
        <p:nvSpPr>
          <p:cNvPr id="6" name="TextBox 5"/>
          <p:cNvSpPr txBox="1"/>
          <p:nvPr/>
        </p:nvSpPr>
        <p:spPr>
          <a:xfrm>
            <a:off x="5943600" y="2286000"/>
            <a:ext cx="1219200" cy="461665"/>
          </a:xfrm>
          <a:prstGeom prst="rect">
            <a:avLst/>
          </a:prstGeom>
          <a:noFill/>
        </p:spPr>
        <p:txBody>
          <a:bodyPr wrap="square" rtlCol="0">
            <a:spAutoFit/>
          </a:bodyPr>
          <a:lstStyle/>
          <a:p>
            <a:r>
              <a:rPr lang="en-US" sz="1200" b="1" dirty="0" smtClean="0"/>
              <a:t>Gold sponsor</a:t>
            </a:r>
          </a:p>
          <a:p>
            <a:r>
              <a:rPr lang="en-US" sz="1200" b="1" dirty="0" smtClean="0"/>
              <a:t> Name &amp; Logo</a:t>
            </a:r>
            <a:endParaRPr lang="en-US" sz="1200" b="1" dirty="0"/>
          </a:p>
        </p:txBody>
      </p:sp>
      <p:sp>
        <p:nvSpPr>
          <p:cNvPr id="7" name="TextBox 6"/>
          <p:cNvSpPr txBox="1"/>
          <p:nvPr/>
        </p:nvSpPr>
        <p:spPr>
          <a:xfrm>
            <a:off x="7848600" y="381000"/>
            <a:ext cx="1676400" cy="523220"/>
          </a:xfrm>
          <a:prstGeom prst="rect">
            <a:avLst/>
          </a:prstGeom>
          <a:noFill/>
        </p:spPr>
        <p:txBody>
          <a:bodyPr wrap="square" rtlCol="0">
            <a:spAutoFit/>
          </a:bodyPr>
          <a:lstStyle/>
          <a:p>
            <a:r>
              <a:rPr lang="en-US" sz="1400" b="1" dirty="0" smtClean="0"/>
              <a:t>Silver Sponsor</a:t>
            </a:r>
          </a:p>
          <a:p>
            <a:r>
              <a:rPr lang="en-US" sz="1400" b="1" dirty="0" smtClean="0"/>
              <a:t> Name &amp; Logo</a:t>
            </a:r>
            <a:endParaRPr lang="en-US" b="1" dirty="0"/>
          </a:p>
        </p:txBody>
      </p:sp>
      <p:sp>
        <p:nvSpPr>
          <p:cNvPr id="9" name="Right Arrow 8"/>
          <p:cNvSpPr/>
          <p:nvPr/>
        </p:nvSpPr>
        <p:spPr>
          <a:xfrm rot="8232470">
            <a:off x="7413599" y="1103125"/>
            <a:ext cx="860609" cy="205873"/>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27" name="Picture 3" descr="C:\Users\shubham\Documents\Screenshot (252).png"/>
          <p:cNvPicPr>
            <a:picLocks noChangeAspect="1" noChangeArrowheads="1"/>
          </p:cNvPicPr>
          <p:nvPr/>
        </p:nvPicPr>
        <p:blipFill>
          <a:blip r:embed="rId3"/>
          <a:srcRect l="18824" t="11458" r="21765" b="22917"/>
          <a:stretch>
            <a:fillRect/>
          </a:stretch>
        </p:blipFill>
        <p:spPr bwMode="auto">
          <a:xfrm>
            <a:off x="76200" y="3429000"/>
            <a:ext cx="4724400" cy="3200400"/>
          </a:xfrm>
          <a:prstGeom prst="rect">
            <a:avLst/>
          </a:prstGeom>
          <a:noFill/>
        </p:spPr>
      </p:pic>
      <p:pic>
        <p:nvPicPr>
          <p:cNvPr id="1028" name="Picture 4" descr="C:\Users\shubham\Documents\Screenshot (237).png"/>
          <p:cNvPicPr>
            <a:picLocks noChangeAspect="1" noChangeArrowheads="1"/>
          </p:cNvPicPr>
          <p:nvPr/>
        </p:nvPicPr>
        <p:blipFill>
          <a:blip r:embed="rId4"/>
          <a:srcRect l="18824" t="13542" r="35294" b="22917"/>
          <a:stretch>
            <a:fillRect/>
          </a:stretch>
        </p:blipFill>
        <p:spPr bwMode="auto">
          <a:xfrm>
            <a:off x="4953001" y="3429000"/>
            <a:ext cx="4114799" cy="3200400"/>
          </a:xfrm>
          <a:prstGeom prst="rect">
            <a:avLst/>
          </a:prstGeom>
          <a:noFill/>
        </p:spPr>
      </p:pic>
      <p:sp>
        <p:nvSpPr>
          <p:cNvPr id="12" name="TextBox 11"/>
          <p:cNvSpPr txBox="1"/>
          <p:nvPr/>
        </p:nvSpPr>
        <p:spPr>
          <a:xfrm>
            <a:off x="0" y="4567535"/>
            <a:ext cx="1371600" cy="461665"/>
          </a:xfrm>
          <a:prstGeom prst="rect">
            <a:avLst/>
          </a:prstGeom>
          <a:noFill/>
        </p:spPr>
        <p:txBody>
          <a:bodyPr wrap="square" rtlCol="0">
            <a:spAutoFit/>
          </a:bodyPr>
          <a:lstStyle/>
          <a:p>
            <a:r>
              <a:rPr lang="en-US" sz="1200" b="1" dirty="0" smtClean="0">
                <a:solidFill>
                  <a:schemeClr val="bg1"/>
                </a:solidFill>
              </a:rPr>
              <a:t>Platinum Sponsor </a:t>
            </a:r>
          </a:p>
          <a:p>
            <a:r>
              <a:rPr lang="en-US" sz="1200" b="1" dirty="0" smtClean="0">
                <a:solidFill>
                  <a:schemeClr val="bg1"/>
                </a:solidFill>
              </a:rPr>
              <a:t>  Name &amp; Logo</a:t>
            </a:r>
            <a:endParaRPr lang="en-US" sz="1200" b="1" dirty="0">
              <a:solidFill>
                <a:schemeClr val="bg1"/>
              </a:solidFill>
            </a:endParaRPr>
          </a:p>
        </p:txBody>
      </p:sp>
      <p:sp>
        <p:nvSpPr>
          <p:cNvPr id="13" name="Bent-Up Arrow 12"/>
          <p:cNvSpPr/>
          <p:nvPr/>
        </p:nvSpPr>
        <p:spPr>
          <a:xfrm rot="5400000">
            <a:off x="114300" y="5295901"/>
            <a:ext cx="914398" cy="380999"/>
          </a:xfrm>
          <a:prstGeom prst="bentUpArrow">
            <a:avLst>
              <a:gd name="adj1" fmla="val 25000"/>
              <a:gd name="adj2" fmla="val 26361"/>
              <a:gd name="adj3" fmla="val 250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Bent-Up Arrow 13"/>
          <p:cNvSpPr/>
          <p:nvPr/>
        </p:nvSpPr>
        <p:spPr>
          <a:xfrm rot="5400000" flipV="1">
            <a:off x="3086100" y="5219700"/>
            <a:ext cx="914398" cy="381001"/>
          </a:xfrm>
          <a:prstGeom prst="bentUpArrow">
            <a:avLst>
              <a:gd name="adj1" fmla="val 25000"/>
              <a:gd name="adj2" fmla="val 26361"/>
              <a:gd name="adj3" fmla="val 250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TextBox 15"/>
          <p:cNvSpPr txBox="1"/>
          <p:nvPr/>
        </p:nvSpPr>
        <p:spPr>
          <a:xfrm>
            <a:off x="3124200" y="4491335"/>
            <a:ext cx="1371600" cy="461665"/>
          </a:xfrm>
          <a:prstGeom prst="rect">
            <a:avLst/>
          </a:prstGeom>
          <a:noFill/>
        </p:spPr>
        <p:txBody>
          <a:bodyPr wrap="square" rtlCol="0">
            <a:spAutoFit/>
          </a:bodyPr>
          <a:lstStyle/>
          <a:p>
            <a:r>
              <a:rPr lang="en-US" sz="1200" b="1" dirty="0" smtClean="0">
                <a:solidFill>
                  <a:schemeClr val="bg1"/>
                </a:solidFill>
              </a:rPr>
              <a:t>  Gold Sponsor </a:t>
            </a:r>
          </a:p>
          <a:p>
            <a:r>
              <a:rPr lang="en-US" sz="1200" b="1" dirty="0" smtClean="0">
                <a:solidFill>
                  <a:schemeClr val="bg1"/>
                </a:solidFill>
              </a:rPr>
              <a:t>  Name &amp; Logo</a:t>
            </a:r>
            <a:endParaRPr lang="en-US" sz="1200" b="1" dirty="0">
              <a:solidFill>
                <a:schemeClr val="bg1"/>
              </a:solidFill>
            </a:endParaRPr>
          </a:p>
        </p:txBody>
      </p:sp>
      <p:sp>
        <p:nvSpPr>
          <p:cNvPr id="17" name="Bent-Up Arrow 16"/>
          <p:cNvSpPr/>
          <p:nvPr/>
        </p:nvSpPr>
        <p:spPr>
          <a:xfrm rot="5400000">
            <a:off x="5486402" y="4953002"/>
            <a:ext cx="1142997" cy="380999"/>
          </a:xfrm>
          <a:prstGeom prst="bentUpArrow">
            <a:avLst>
              <a:gd name="adj1" fmla="val 28810"/>
              <a:gd name="adj2" fmla="val 26361"/>
              <a:gd name="adj3" fmla="val 250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TextBox 17"/>
          <p:cNvSpPr txBox="1"/>
          <p:nvPr/>
        </p:nvSpPr>
        <p:spPr>
          <a:xfrm>
            <a:off x="5257800" y="4110335"/>
            <a:ext cx="1371600" cy="461665"/>
          </a:xfrm>
          <a:prstGeom prst="rect">
            <a:avLst/>
          </a:prstGeom>
          <a:noFill/>
        </p:spPr>
        <p:txBody>
          <a:bodyPr wrap="square" rtlCol="0">
            <a:spAutoFit/>
          </a:bodyPr>
          <a:lstStyle/>
          <a:p>
            <a:r>
              <a:rPr lang="en-US" sz="1200" b="1" dirty="0" smtClean="0">
                <a:solidFill>
                  <a:schemeClr val="bg1"/>
                </a:solidFill>
              </a:rPr>
              <a:t>  Silver Sponsor </a:t>
            </a:r>
          </a:p>
          <a:p>
            <a:r>
              <a:rPr lang="en-US" sz="1200" b="1" dirty="0" smtClean="0">
                <a:solidFill>
                  <a:schemeClr val="bg1"/>
                </a:solidFill>
              </a:rPr>
              <a:t>  Name &amp; Logo</a:t>
            </a:r>
            <a:endParaRPr lang="en-US" sz="1200" b="1" dirty="0">
              <a:solidFill>
                <a:schemeClr val="bg1"/>
              </a:solidFill>
            </a:endParaRPr>
          </a:p>
        </p:txBody>
      </p:sp>
      <p:sp>
        <p:nvSpPr>
          <p:cNvPr id="19" name="Rectangle 18"/>
          <p:cNvSpPr/>
          <p:nvPr/>
        </p:nvSpPr>
        <p:spPr>
          <a:xfrm>
            <a:off x="228600" y="609600"/>
            <a:ext cx="2477731" cy="1569660"/>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Positions </a:t>
            </a:r>
          </a:p>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of </a:t>
            </a:r>
          </a:p>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&amp; Logo</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609600"/>
          <a:ext cx="9144002" cy="6248400"/>
        </p:xfrm>
        <a:graphic>
          <a:graphicData uri="http://schemas.openxmlformats.org/drawingml/2006/table">
            <a:tbl>
              <a:tblPr/>
              <a:tblGrid>
                <a:gridCol w="892195"/>
                <a:gridCol w="2012370"/>
                <a:gridCol w="2581835"/>
                <a:gridCol w="1183342"/>
                <a:gridCol w="1183342"/>
                <a:gridCol w="1290918"/>
              </a:tblGrid>
              <a:tr h="214731">
                <a:tc>
                  <a:txBody>
                    <a:bodyPr/>
                    <a:lstStyle/>
                    <a:p>
                      <a:pPr algn="l" fontAlgn="b"/>
                      <a:r>
                        <a:rPr lang="en-US" sz="1400" b="1" i="0" u="none" strike="noStrike" dirty="0" smtClean="0">
                          <a:solidFill>
                            <a:srgbClr val="000000"/>
                          </a:solidFill>
                          <a:latin typeface="Calibri"/>
                        </a:rPr>
                        <a:t>  </a:t>
                      </a:r>
                      <a:r>
                        <a:rPr lang="en-US" sz="1400" b="1" i="0" u="none" strike="noStrike" dirty="0" err="1" smtClean="0">
                          <a:solidFill>
                            <a:srgbClr val="000000"/>
                          </a:solidFill>
                          <a:latin typeface="Calibri"/>
                        </a:rPr>
                        <a:t>Sr</a:t>
                      </a:r>
                      <a:r>
                        <a:rPr lang="en-US" sz="1400" b="1" i="0" u="none" strike="noStrike" dirty="0" smtClean="0">
                          <a:solidFill>
                            <a:srgbClr val="000000"/>
                          </a:solidFill>
                          <a:latin typeface="Calibri"/>
                        </a:rPr>
                        <a:t> No.</a:t>
                      </a:r>
                      <a:endParaRPr lang="en-US" sz="1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400" b="1" i="0" u="none" strike="noStrike" dirty="0" smtClean="0">
                          <a:solidFill>
                            <a:srgbClr val="000000"/>
                          </a:solidFill>
                          <a:latin typeface="Calibri"/>
                        </a:rPr>
                        <a:t>              Item </a:t>
                      </a:r>
                      <a:endParaRPr lang="en-US" sz="1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400" b="1" i="0" u="none" strike="noStrike" dirty="0" smtClean="0">
                          <a:solidFill>
                            <a:srgbClr val="000000"/>
                          </a:solidFill>
                          <a:latin typeface="Calibri"/>
                        </a:rPr>
                        <a:t>                   Description</a:t>
                      </a:r>
                      <a:endParaRPr lang="en-US" sz="1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400" b="1" i="0" u="none" strike="noStrike" dirty="0" smtClean="0">
                          <a:solidFill>
                            <a:srgbClr val="000000"/>
                          </a:solidFill>
                          <a:latin typeface="Calibri"/>
                        </a:rPr>
                        <a:t>    Price  </a:t>
                      </a:r>
                      <a:endParaRPr lang="en-US" sz="1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400" b="1" i="0" u="none" strike="noStrike" dirty="0" smtClean="0">
                          <a:solidFill>
                            <a:srgbClr val="000000"/>
                          </a:solidFill>
                          <a:latin typeface="Calibri"/>
                        </a:rPr>
                        <a:t>    Quantity</a:t>
                      </a:r>
                      <a:endParaRPr lang="en-US" sz="1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400" b="1" i="0" u="none" strike="noStrike" dirty="0" smtClean="0">
                          <a:solidFill>
                            <a:srgbClr val="000000"/>
                          </a:solidFill>
                          <a:latin typeface="Calibri"/>
                        </a:rPr>
                        <a:t>  Total</a:t>
                      </a:r>
                      <a:endParaRPr lang="en-US" sz="14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85366">
                <a:tc>
                  <a:txBody>
                    <a:bodyPr/>
                    <a:lstStyle/>
                    <a:p>
                      <a:pPr algn="l" fontAlgn="b"/>
                      <a:r>
                        <a:rPr lang="en-US" sz="1200" b="1" i="1" u="none" strike="noStrike" dirty="0" smtClean="0">
                          <a:solidFill>
                            <a:srgbClr val="000000"/>
                          </a:solidFill>
                          <a:latin typeface="Calibri"/>
                        </a:rPr>
                        <a:t>  1.  </a:t>
                      </a:r>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Roll Cage Material</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25.4</a:t>
                      </a:r>
                      <a:r>
                        <a:rPr lang="en-US" sz="1200" b="1" i="1" u="none" strike="noStrike" baseline="0" dirty="0" smtClean="0">
                          <a:solidFill>
                            <a:srgbClr val="000000"/>
                          </a:solidFill>
                          <a:latin typeface="Calibri"/>
                        </a:rPr>
                        <a:t> x 2 mm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288/m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9 m</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2,592</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366">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25.4 x</a:t>
                      </a:r>
                      <a:r>
                        <a:rPr lang="en-US" sz="1200" b="1" i="1" u="none" strike="noStrike" baseline="0" dirty="0" smtClean="0">
                          <a:solidFill>
                            <a:srgbClr val="000000"/>
                          </a:solidFill>
                          <a:latin typeface="Calibri"/>
                        </a:rPr>
                        <a:t> 1.65 mm</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227/m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13 m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a:t>
                      </a:r>
                      <a:r>
                        <a:rPr lang="en-US" sz="1200" b="1" i="1" u="none" strike="noStrike" baseline="0" dirty="0" smtClean="0">
                          <a:solidFill>
                            <a:srgbClr val="000000"/>
                          </a:solidFill>
                          <a:latin typeface="Calibri"/>
                        </a:rPr>
                        <a:t> </a:t>
                      </a:r>
                      <a:r>
                        <a:rPr lang="en-US" sz="1200" b="1" i="1" u="none" strike="noStrike" dirty="0" smtClean="0">
                          <a:solidFill>
                            <a:srgbClr val="000000"/>
                          </a:solidFill>
                          <a:latin typeface="Calibri"/>
                        </a:rPr>
                        <a:t>   2,951</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85366">
                <a:tc>
                  <a:txBody>
                    <a:bodyPr/>
                    <a:lstStyle/>
                    <a:p>
                      <a:pPr algn="l" fontAlgn="b"/>
                      <a:endParaRPr lang="en-US" sz="1200" b="1" i="1"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1" u="none" strike="noStrike">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31 x</a:t>
                      </a:r>
                      <a:r>
                        <a:rPr lang="en-US" sz="1200" b="1" i="1" u="none" strike="noStrike" baseline="0" dirty="0" smtClean="0">
                          <a:solidFill>
                            <a:srgbClr val="000000"/>
                          </a:solidFill>
                          <a:latin typeface="Calibri"/>
                        </a:rPr>
                        <a:t> 2 mm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335/m</a:t>
                      </a:r>
                      <a:r>
                        <a:rPr lang="en-US" sz="1200" b="1" i="1" u="none" strike="noStrike" baseline="0" dirty="0" smtClean="0">
                          <a:solidFill>
                            <a:srgbClr val="000000"/>
                          </a:solidFill>
                          <a:latin typeface="Calibri"/>
                        </a:rPr>
                        <a: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5 m</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1,675</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366">
                <a:tc>
                  <a:txBody>
                    <a:bodyPr/>
                    <a:lstStyle/>
                    <a:p>
                      <a:pPr algn="l" fontAlgn="b"/>
                      <a:r>
                        <a:rPr lang="en-US" sz="1200" b="1" i="1" u="none" strike="noStrike" dirty="0" smtClean="0">
                          <a:solidFill>
                            <a:srgbClr val="000000"/>
                          </a:solidFill>
                          <a:latin typeface="Calibri"/>
                        </a:rPr>
                        <a:t>  2.   </a:t>
                      </a:r>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Steering</a:t>
                      </a:r>
                      <a:r>
                        <a:rPr lang="en-US" sz="1200" b="1" i="1" u="none" strike="noStrike" baseline="0" dirty="0" smtClean="0">
                          <a:solidFill>
                            <a:srgbClr val="000000"/>
                          </a:solidFill>
                          <a:latin typeface="Calibri"/>
                        </a:rPr>
                        <a:t> System</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Steering Wheel &amp; Column</a:t>
                      </a:r>
                      <a:r>
                        <a:rPr lang="en-US" sz="1200" b="1" i="1" u="none" strike="noStrike" baseline="0" dirty="0" smtClean="0">
                          <a:solidFill>
                            <a:srgbClr val="000000"/>
                          </a:solidFill>
                          <a:latin typeface="Calibri"/>
                        </a:rPr>
                        <a: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1500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1</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1,500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85366">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Tie</a:t>
                      </a:r>
                      <a:r>
                        <a:rPr lang="en-US" sz="1200" b="1" i="1" u="none" strike="noStrike" baseline="0" dirty="0" smtClean="0">
                          <a:solidFill>
                            <a:srgbClr val="000000"/>
                          </a:solidFill>
                          <a:latin typeface="Calibri"/>
                        </a:rPr>
                        <a:t> Rods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400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2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800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366">
                <a:tc>
                  <a:txBody>
                    <a:bodyPr/>
                    <a:lstStyle/>
                    <a:p>
                      <a:pPr algn="l" fontAlgn="b"/>
                      <a:endParaRPr lang="en-US" sz="1200" b="1" i="1"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endParaRPr lang="en-US" sz="1200" b="1" i="1" u="none" strike="noStrike">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Stub Axle</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1200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2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2,400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85366">
                <a:tc>
                  <a:txBody>
                    <a:bodyPr/>
                    <a:lstStyle/>
                    <a:p>
                      <a:pPr algn="l" fontAlgn="b"/>
                      <a:r>
                        <a:rPr lang="en-US" sz="1200" b="1" i="1" u="none" strike="noStrike" dirty="0" smtClean="0">
                          <a:solidFill>
                            <a:srgbClr val="000000"/>
                          </a:solidFill>
                          <a:latin typeface="Calibri"/>
                        </a:rPr>
                        <a:t>  3. </a:t>
                      </a:r>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Braking System</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Brake Disc</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900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1</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900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366">
                <a:tc>
                  <a:txBody>
                    <a:bodyPr/>
                    <a:lstStyle/>
                    <a:p>
                      <a:pPr algn="l" fontAlgn="b"/>
                      <a:r>
                        <a:rPr lang="en-US" sz="1200" b="1" i="1" u="none" strike="noStrike" dirty="0" smtClean="0">
                          <a:solidFill>
                            <a:srgbClr val="000000"/>
                          </a:solidFill>
                          <a:latin typeface="Calibri"/>
                        </a:rPr>
                        <a:t>  </a:t>
                      </a:r>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Calliper</a:t>
                      </a:r>
                      <a:r>
                        <a:rPr lang="en-US" sz="1200" b="1" i="1" u="none" strike="noStrike" baseline="0" dirty="0" smtClean="0">
                          <a:solidFill>
                            <a:srgbClr val="000000"/>
                          </a:solidFill>
                          <a:latin typeface="Calibri"/>
                        </a:rPr>
                        <a: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1535</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1</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1,535</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85366">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Master</a:t>
                      </a:r>
                      <a:r>
                        <a:rPr lang="en-US" sz="1200" b="1" i="1" u="none" strike="noStrike" baseline="0" dirty="0" smtClean="0">
                          <a:solidFill>
                            <a:srgbClr val="000000"/>
                          </a:solidFill>
                          <a:latin typeface="Calibri"/>
                        </a:rPr>
                        <a:t> Cylinder</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1250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1</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1,250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366">
                <a:tc>
                  <a:txBody>
                    <a:bodyPr/>
                    <a:lstStyle/>
                    <a:p>
                      <a:pPr algn="l" fontAlgn="b"/>
                      <a:r>
                        <a:rPr lang="en-US" sz="1200" b="1" i="1" u="none" strike="noStrike" dirty="0" smtClean="0">
                          <a:solidFill>
                            <a:srgbClr val="000000"/>
                          </a:solidFill>
                          <a:latin typeface="Calibri"/>
                        </a:rPr>
                        <a:t>  4. </a:t>
                      </a:r>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Wheels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Rim &amp; Tyre ( front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4000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2</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8,000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85366">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Rim &amp; Tyre ( rear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4700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2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9,400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366">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Nozzles</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100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4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a:t>
                      </a:r>
                      <a:r>
                        <a:rPr lang="en-US" sz="1200" b="1" i="1" u="none" strike="noStrike" baseline="0" dirty="0" smtClean="0">
                          <a:solidFill>
                            <a:srgbClr val="000000"/>
                          </a:solidFill>
                          <a:latin typeface="Calibri"/>
                        </a:rPr>
                        <a:t> </a:t>
                      </a:r>
                      <a:r>
                        <a:rPr lang="en-US" sz="1200" b="1" i="1" u="none" strike="noStrike" dirty="0" smtClean="0">
                          <a:solidFill>
                            <a:srgbClr val="000000"/>
                          </a:solidFill>
                          <a:latin typeface="Calibri"/>
                        </a:rPr>
                        <a:t>  400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85366">
                <a:tc>
                  <a:txBody>
                    <a:bodyPr/>
                    <a:lstStyle/>
                    <a:p>
                      <a:pPr algn="l" fontAlgn="b"/>
                      <a:r>
                        <a:rPr lang="en-US" sz="1200" b="1" i="1" u="none" strike="noStrike" dirty="0" smtClean="0">
                          <a:solidFill>
                            <a:srgbClr val="000000"/>
                          </a:solidFill>
                          <a:latin typeface="Calibri"/>
                        </a:rPr>
                        <a:t>  5. </a:t>
                      </a:r>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Powertrain</a:t>
                      </a:r>
                      <a:r>
                        <a:rPr lang="en-US" sz="1200" b="1" i="1" u="none" strike="noStrike" baseline="0" dirty="0" smtClean="0">
                          <a:solidFill>
                            <a:srgbClr val="000000"/>
                          </a:solidFill>
                          <a:latin typeface="Calibri"/>
                        </a:rPr>
                        <a: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Engine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baseline="0" dirty="0" smtClean="0">
                          <a:solidFill>
                            <a:srgbClr val="000000"/>
                          </a:solidFill>
                          <a:latin typeface="Calibri"/>
                        </a:rPr>
                        <a:t> 30000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1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30,000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366">
                <a:tc>
                  <a:txBody>
                    <a:bodyPr/>
                    <a:lstStyle/>
                    <a:p>
                      <a:pPr algn="l" fontAlgn="b"/>
                      <a:r>
                        <a:rPr lang="en-US" sz="1200" b="1" i="1" u="none" strike="noStrike" dirty="0" smtClean="0">
                          <a:solidFill>
                            <a:srgbClr val="000000"/>
                          </a:solidFill>
                          <a:latin typeface="Calibri"/>
                        </a:rPr>
                        <a:t> </a:t>
                      </a:r>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Drive Shaft</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2300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1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a:t>
                      </a:r>
                      <a:r>
                        <a:rPr lang="en-US" sz="1200" b="1" i="1" u="none" strike="noStrike" baseline="0" dirty="0" smtClean="0">
                          <a:solidFill>
                            <a:srgbClr val="000000"/>
                          </a:solidFill>
                          <a:latin typeface="Calibri"/>
                        </a:rPr>
                        <a:t>  </a:t>
                      </a:r>
                      <a:r>
                        <a:rPr lang="en-US" sz="1200" b="1" i="1" u="none" strike="noStrike" dirty="0" smtClean="0">
                          <a:solidFill>
                            <a:srgbClr val="000000"/>
                          </a:solidFill>
                          <a:latin typeface="Calibri"/>
                        </a:rPr>
                        <a:t> 2,300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85366">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Chain Sprocket</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1940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1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1,940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366">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Exhaust </a:t>
                      </a:r>
                      <a:r>
                        <a:rPr lang="en-US" sz="1200" b="1" i="1" u="none" strike="noStrike" baseline="0" dirty="0" smtClean="0">
                          <a:solidFill>
                            <a:srgbClr val="000000"/>
                          </a:solidFill>
                          <a:latin typeface="Calibri"/>
                        </a:rPr>
                        <a: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2100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1</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2,100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85366">
                <a:tc>
                  <a:txBody>
                    <a:bodyPr/>
                    <a:lstStyle/>
                    <a:p>
                      <a:pPr algn="l" fontAlgn="b"/>
                      <a:r>
                        <a:rPr lang="en-US" sz="1200" b="1" i="1" u="none" strike="noStrike" dirty="0" smtClean="0">
                          <a:solidFill>
                            <a:srgbClr val="000000"/>
                          </a:solidFill>
                          <a:latin typeface="Calibri"/>
                        </a:rPr>
                        <a:t>  6. </a:t>
                      </a:r>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Electrical System</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Battery</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1300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baseline="0" dirty="0" smtClean="0">
                          <a:solidFill>
                            <a:srgbClr val="000000"/>
                          </a:solidFill>
                          <a:latin typeface="Calibri"/>
                        </a:rPr>
                        <a:t>         1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1,300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366">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Brake Light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400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1</a:t>
                      </a:r>
                      <a:r>
                        <a:rPr lang="en-US" sz="1200" b="1" i="1" u="none" strike="noStrike" baseline="0" dirty="0" smtClean="0">
                          <a:solidFill>
                            <a:srgbClr val="000000"/>
                          </a:solidFill>
                          <a:latin typeface="Calibri"/>
                        </a:rPr>
                        <a: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400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85366">
                <a:tc>
                  <a:txBody>
                    <a:bodyPr/>
                    <a:lstStyle/>
                    <a:p>
                      <a:pPr algn="l" fontAlgn="b"/>
                      <a:r>
                        <a:rPr lang="en-US" sz="1200" b="1" i="1" u="none" strike="noStrike" dirty="0" smtClean="0">
                          <a:solidFill>
                            <a:srgbClr val="000000"/>
                          </a:solidFill>
                          <a:latin typeface="Calibri"/>
                        </a:rPr>
                        <a:t> </a:t>
                      </a:r>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Kill Switch</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2700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2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baseline="0" dirty="0" smtClean="0">
                          <a:solidFill>
                            <a:srgbClr val="000000"/>
                          </a:solidFill>
                          <a:latin typeface="Calibri"/>
                        </a:rPr>
                        <a:t>  </a:t>
                      </a:r>
                      <a:r>
                        <a:rPr lang="en-US" sz="1200" b="1" i="1" u="none" strike="noStrike" dirty="0" smtClean="0">
                          <a:solidFill>
                            <a:srgbClr val="000000"/>
                          </a:solidFill>
                          <a:latin typeface="Calibri"/>
                        </a:rPr>
                        <a:t> 5,400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366">
                <a:tc>
                  <a:txBody>
                    <a:bodyPr/>
                    <a:lstStyle/>
                    <a:p>
                      <a:pPr algn="l" fontAlgn="b"/>
                      <a:r>
                        <a:rPr lang="en-US" sz="1200" b="1" i="1" u="none" strike="noStrike" dirty="0" smtClean="0">
                          <a:solidFill>
                            <a:srgbClr val="000000"/>
                          </a:solidFill>
                          <a:latin typeface="Calibri"/>
                        </a:rPr>
                        <a:t>  7. </a:t>
                      </a:r>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Seat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Seat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1400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a:t>
                      </a:r>
                      <a:r>
                        <a:rPr lang="en-US" sz="1200" b="1" i="1" u="none" strike="noStrike" baseline="0" dirty="0" smtClean="0">
                          <a:solidFill>
                            <a:srgbClr val="000000"/>
                          </a:solidFill>
                          <a:latin typeface="Calibri"/>
                        </a:rPr>
                        <a:t> </a:t>
                      </a:r>
                      <a:r>
                        <a:rPr lang="en-US" sz="1200" b="1" i="1" u="none" strike="noStrike" dirty="0" smtClean="0">
                          <a:solidFill>
                            <a:srgbClr val="000000"/>
                          </a:solidFill>
                          <a:latin typeface="Calibri"/>
                        </a:rPr>
                        <a:t>1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1,400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85366">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Seat Belt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800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2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1,600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366">
                <a:tc>
                  <a:txBody>
                    <a:bodyPr/>
                    <a:lstStyle/>
                    <a:p>
                      <a:pPr algn="l" fontAlgn="b"/>
                      <a:r>
                        <a:rPr lang="en-US" sz="1200" b="1" i="1" u="none" strike="noStrike" dirty="0" smtClean="0">
                          <a:solidFill>
                            <a:srgbClr val="000000"/>
                          </a:solidFill>
                          <a:latin typeface="Calibri"/>
                        </a:rPr>
                        <a:t>  8. </a:t>
                      </a:r>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Manufacturing</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Welding &amp; Bending</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2,970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85366">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Pedestal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300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2</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600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366">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Nuts &amp; Bolts</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1000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a:t>
                      </a:r>
                      <a:r>
                        <a:rPr lang="en-US" sz="1200" b="1" i="1" u="none" strike="noStrike" baseline="0" dirty="0" smtClean="0">
                          <a:solidFill>
                            <a:srgbClr val="000000"/>
                          </a:solidFill>
                          <a:latin typeface="Calibri"/>
                        </a:rPr>
                        <a:t>   -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1,000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85366">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MS Sheet</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138/ft</a:t>
                      </a:r>
                      <a:r>
                        <a:rPr lang="en-US" sz="1200" b="1" i="1" u="none" strike="noStrike" baseline="30000" dirty="0" smtClean="0">
                          <a:solidFill>
                            <a:srgbClr val="000000"/>
                          </a:solidFill>
                          <a:latin typeface="Calibri"/>
                        </a:rPr>
                        <a:t>2</a:t>
                      </a:r>
                      <a:r>
                        <a:rPr lang="en-US" sz="1200" b="1" i="1" u="none" strike="noStrike" dirty="0" smtClean="0">
                          <a:solidFill>
                            <a:srgbClr val="000000"/>
                          </a:solidFill>
                          <a:latin typeface="Calibri"/>
                        </a:rPr>
                        <a: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7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966</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366">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Wheel</a:t>
                      </a:r>
                      <a:r>
                        <a:rPr lang="en-US" sz="1200" b="1" i="1" u="none" strike="noStrike" baseline="0" dirty="0" smtClean="0">
                          <a:solidFill>
                            <a:srgbClr val="000000"/>
                          </a:solidFill>
                          <a:latin typeface="Calibri"/>
                        </a:rPr>
                        <a:t> &amp; Sprocket Hub</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400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4</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baseline="0" dirty="0" smtClean="0">
                          <a:solidFill>
                            <a:srgbClr val="000000"/>
                          </a:solidFill>
                          <a:latin typeface="Calibri"/>
                        </a:rPr>
                        <a:t>   1,6</a:t>
                      </a:r>
                      <a:r>
                        <a:rPr lang="en-US" sz="1200" b="1" i="1" u="none" strike="noStrike" dirty="0" smtClean="0">
                          <a:solidFill>
                            <a:srgbClr val="000000"/>
                          </a:solidFill>
                          <a:latin typeface="Calibri"/>
                        </a:rPr>
                        <a:t>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85366">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Pedals, Spring,Cables,etc</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1050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1,050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366">
                <a:tc>
                  <a:txBody>
                    <a:bodyPr/>
                    <a:lstStyle/>
                    <a:p>
                      <a:pPr algn="l" fontAlgn="b"/>
                      <a:r>
                        <a:rPr lang="en-US" sz="1200" b="1" i="1" u="none" strike="noStrike" baseline="0" dirty="0" smtClean="0">
                          <a:solidFill>
                            <a:srgbClr val="000000"/>
                          </a:solidFill>
                          <a:latin typeface="Calibri"/>
                        </a:rPr>
                        <a:t>  9. </a:t>
                      </a:r>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Others</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Fire</a:t>
                      </a:r>
                      <a:r>
                        <a:rPr lang="en-US" sz="1200" b="1" i="1" u="none" strike="noStrike" baseline="0" dirty="0" smtClean="0">
                          <a:solidFill>
                            <a:srgbClr val="000000"/>
                          </a:solidFill>
                          <a:latin typeface="Calibri"/>
                        </a:rPr>
                        <a:t> Extinguisher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1100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2</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2,200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85366">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Panels &amp; Paint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2500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1" u="none" strike="noStrike" dirty="0" smtClean="0">
                          <a:solidFill>
                            <a:srgbClr val="000000"/>
                          </a:solidFill>
                          <a:latin typeface="Calibri"/>
                        </a:rPr>
                        <a:t>    2,500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366">
                <a:tc>
                  <a:txBody>
                    <a:bodyPr/>
                    <a:lstStyle/>
                    <a:p>
                      <a:pPr algn="l" fontAlgn="b"/>
                      <a:r>
                        <a:rPr lang="en-US" sz="1200" b="1" i="1" u="none" strike="noStrike" dirty="0" smtClean="0">
                          <a:solidFill>
                            <a:srgbClr val="000000"/>
                          </a:solidFill>
                          <a:latin typeface="Calibri"/>
                        </a:rPr>
                        <a:t> 10.</a:t>
                      </a:r>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Transport</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Go kart transport</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200" b="1" i="1" u="none" strike="noStrike" dirty="0" smtClean="0">
                          <a:solidFill>
                            <a:srgbClr val="000000"/>
                          </a:solidFill>
                          <a:latin typeface="Calibri"/>
                        </a:rPr>
                        <a:t>          -</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1" u="none" strike="noStrike" dirty="0" smtClean="0">
                          <a:solidFill>
                            <a:srgbClr val="000000"/>
                          </a:solidFill>
                          <a:latin typeface="Calibri"/>
                        </a:rPr>
                        <a:t>   10,000</a:t>
                      </a:r>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44096">
                <a:tc>
                  <a:txBody>
                    <a:bodyPr/>
                    <a:lstStyle/>
                    <a:p>
                      <a:pPr algn="l" fontAlgn="b"/>
                      <a:r>
                        <a:rPr lang="en-US" sz="1200" b="1" i="1" u="none" strike="noStrike" dirty="0" smtClean="0">
                          <a:solidFill>
                            <a:srgbClr val="000000"/>
                          </a:solidFill>
                          <a:latin typeface="Calibri"/>
                        </a:rPr>
                        <a:t>  </a:t>
                      </a:r>
                      <a:endParaRPr lang="en-US" sz="1200" b="1" i="1"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1" i="1" u="none" strike="noStrike" dirty="0" smtClean="0">
                          <a:solidFill>
                            <a:srgbClr val="000000"/>
                          </a:solidFill>
                          <a:latin typeface="Calibri"/>
                        </a:rPr>
                        <a:t>  </a:t>
                      </a:r>
                      <a:r>
                        <a:rPr lang="en-US" sz="1400" b="1" i="0" u="none" strike="noStrike" dirty="0" smtClean="0">
                          <a:solidFill>
                            <a:srgbClr val="000000"/>
                          </a:solidFill>
                          <a:latin typeface="Calibri"/>
                        </a:rPr>
                        <a:t> Total (approx)</a:t>
                      </a:r>
                      <a:endParaRPr lang="en-US" sz="1200" b="1" i="0"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i="1" u="none" strike="noStrike" dirty="0" smtClean="0">
                          <a:solidFill>
                            <a:schemeClr val="tx1"/>
                          </a:solidFill>
                          <a:latin typeface="Calibri"/>
                        </a:rPr>
                        <a:t>1,03,329</a:t>
                      </a:r>
                      <a:r>
                        <a:rPr lang="en-US" sz="1400" b="1" i="1" u="none" strike="noStrike" dirty="0" smtClean="0">
                          <a:solidFill>
                            <a:srgbClr val="000000"/>
                          </a:solidFill>
                          <a:latin typeface="Calibri"/>
                        </a:rPr>
                        <a:t> /-</a:t>
                      </a:r>
                      <a:endParaRPr lang="en-US" sz="1400" b="1" i="1" u="none" strike="noStrike"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Rectangle 2"/>
          <p:cNvSpPr/>
          <p:nvPr/>
        </p:nvSpPr>
        <p:spPr>
          <a:xfrm>
            <a:off x="0" y="-76200"/>
            <a:ext cx="9143999" cy="584775"/>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Cost Estimation</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Media Coverage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4" name="Picture 6" descr="C:\Users\shubham\Documents\Media page\DSC06518.JPG"/>
          <p:cNvPicPr>
            <a:picLocks noChangeAspect="1" noChangeArrowheads="1"/>
          </p:cNvPicPr>
          <p:nvPr/>
        </p:nvPicPr>
        <p:blipFill>
          <a:blip r:embed="rId2" cstate="print"/>
          <a:srcRect l="4557" t="14453" r="9502" b="4297"/>
          <a:stretch>
            <a:fillRect/>
          </a:stretch>
        </p:blipFill>
        <p:spPr bwMode="auto">
          <a:xfrm>
            <a:off x="4473388" y="3810000"/>
            <a:ext cx="4518212" cy="2895600"/>
          </a:xfrm>
          <a:prstGeom prst="rect">
            <a:avLst/>
          </a:prstGeom>
          <a:noFill/>
        </p:spPr>
      </p:pic>
      <p:pic>
        <p:nvPicPr>
          <p:cNvPr id="10" name="Picture 3" descr="C:\Users\shubham\Documents\Media page\IMG_20150729_200933.jpg"/>
          <p:cNvPicPr>
            <a:picLocks noChangeAspect="1" noChangeArrowheads="1"/>
          </p:cNvPicPr>
          <p:nvPr/>
        </p:nvPicPr>
        <p:blipFill>
          <a:blip r:embed="rId3" cstate="print"/>
          <a:srcRect l="15000" t="10000" r="17500" b="3333"/>
          <a:stretch>
            <a:fillRect/>
          </a:stretch>
        </p:blipFill>
        <p:spPr bwMode="auto">
          <a:xfrm rot="5400000">
            <a:off x="5200650" y="-171450"/>
            <a:ext cx="3009900" cy="4572000"/>
          </a:xfrm>
          <a:prstGeom prst="rect">
            <a:avLst/>
          </a:prstGeom>
          <a:noFill/>
        </p:spPr>
      </p:pic>
      <p:pic>
        <p:nvPicPr>
          <p:cNvPr id="12" name="Picture 8" descr="C:\Users\shubham\Documents\Media page\DSC06515.JPG"/>
          <p:cNvPicPr>
            <a:picLocks noChangeAspect="1" noChangeArrowheads="1"/>
          </p:cNvPicPr>
          <p:nvPr/>
        </p:nvPicPr>
        <p:blipFill>
          <a:blip r:embed="rId4" cstate="print"/>
          <a:srcRect t="8333" r="28122" b="18750"/>
          <a:stretch>
            <a:fillRect/>
          </a:stretch>
        </p:blipFill>
        <p:spPr bwMode="auto">
          <a:xfrm rot="5400000">
            <a:off x="-800100" y="1562100"/>
            <a:ext cx="6019800" cy="4114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shubham\Documents\Media page\DSC06521.JPG"/>
          <p:cNvPicPr>
            <a:picLocks noChangeAspect="1" noChangeArrowheads="1"/>
          </p:cNvPicPr>
          <p:nvPr/>
        </p:nvPicPr>
        <p:blipFill>
          <a:blip r:embed="rId2" cstate="print"/>
          <a:srcRect l="4557" t="24411" b="35645"/>
          <a:stretch>
            <a:fillRect/>
          </a:stretch>
        </p:blipFill>
        <p:spPr bwMode="auto">
          <a:xfrm>
            <a:off x="3886200" y="228600"/>
            <a:ext cx="5092482" cy="3276600"/>
          </a:xfrm>
          <a:prstGeom prst="rect">
            <a:avLst/>
          </a:prstGeom>
          <a:noFill/>
        </p:spPr>
      </p:pic>
      <p:pic>
        <p:nvPicPr>
          <p:cNvPr id="4" name="Picture 4" descr="C:\Users\shubham\Documents\Media page\IMG_20150729_200829.jpg"/>
          <p:cNvPicPr>
            <a:picLocks noChangeAspect="1" noChangeArrowheads="1"/>
          </p:cNvPicPr>
          <p:nvPr/>
        </p:nvPicPr>
        <p:blipFill>
          <a:blip r:embed="rId3" cstate="print"/>
          <a:srcRect l="11111" t="15000" r="15556" b="13334"/>
          <a:stretch>
            <a:fillRect/>
          </a:stretch>
        </p:blipFill>
        <p:spPr bwMode="auto">
          <a:xfrm>
            <a:off x="228600" y="76200"/>
            <a:ext cx="3429000" cy="4419600"/>
          </a:xfrm>
          <a:prstGeom prst="rect">
            <a:avLst/>
          </a:prstGeom>
          <a:noFill/>
        </p:spPr>
      </p:pic>
      <p:pic>
        <p:nvPicPr>
          <p:cNvPr id="5" name="Picture 3" descr="C:\Users\shubham\Documents\Media page\DSC06522.JPG"/>
          <p:cNvPicPr>
            <a:picLocks noChangeAspect="1" noChangeArrowheads="1"/>
          </p:cNvPicPr>
          <p:nvPr/>
        </p:nvPicPr>
        <p:blipFill>
          <a:blip r:embed="rId4" cstate="print"/>
          <a:srcRect t="10417" b="12500"/>
          <a:stretch>
            <a:fillRect/>
          </a:stretch>
        </p:blipFill>
        <p:spPr bwMode="auto">
          <a:xfrm>
            <a:off x="3828393" y="3657600"/>
            <a:ext cx="5163207" cy="3124200"/>
          </a:xfrm>
          <a:prstGeom prst="rect">
            <a:avLst/>
          </a:prstGeom>
          <a:noFill/>
        </p:spPr>
      </p:pic>
      <p:pic>
        <p:nvPicPr>
          <p:cNvPr id="7" name="Picture 2" descr="C:\Users\shubham\Documents\Media page\IMG_20150729_201009.jpg"/>
          <p:cNvPicPr>
            <a:picLocks noChangeAspect="1" noChangeArrowheads="1"/>
          </p:cNvPicPr>
          <p:nvPr/>
        </p:nvPicPr>
        <p:blipFill>
          <a:blip r:embed="rId5" cstate="print"/>
          <a:srcRect l="8750" t="9615" r="25000" b="21154"/>
          <a:stretch>
            <a:fillRect/>
          </a:stretch>
        </p:blipFill>
        <p:spPr bwMode="auto">
          <a:xfrm rot="10800000">
            <a:off x="152400" y="4572000"/>
            <a:ext cx="3505200" cy="2209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Contacts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76200" y="762000"/>
            <a:ext cx="9144000" cy="738664"/>
          </a:xfrm>
          <a:prstGeom prst="rect">
            <a:avLst/>
          </a:prstGeom>
          <a:noFill/>
        </p:spPr>
        <p:txBody>
          <a:bodyPr wrap="square" rtlCol="0">
            <a:spAutoFit/>
          </a:bodyPr>
          <a:lstStyle/>
          <a:p>
            <a:pPr algn="ctr"/>
            <a:r>
              <a:rPr lang="en-US" b="1" dirty="0" smtClean="0"/>
              <a:t>    </a:t>
            </a:r>
            <a:r>
              <a:rPr lang="en-US" sz="2400" b="1" dirty="0" smtClean="0">
                <a:solidFill>
                  <a:schemeClr val="tx2">
                    <a:lumMod val="60000"/>
                    <a:lumOff val="40000"/>
                  </a:schemeClr>
                </a:solidFill>
                <a:latin typeface="Arial Rounded MT Bold" pitchFamily="34" charset="0"/>
                <a:cs typeface="Aharoni" pitchFamily="2" charset="-79"/>
              </a:rPr>
              <a:t>Team Acrux</a:t>
            </a:r>
            <a:endParaRPr lang="en-US" b="1" dirty="0" smtClean="0">
              <a:solidFill>
                <a:schemeClr val="tx2">
                  <a:lumMod val="60000"/>
                  <a:lumOff val="40000"/>
                </a:schemeClr>
              </a:solidFill>
              <a:latin typeface="Arial Rounded MT Bold" pitchFamily="34" charset="0"/>
              <a:cs typeface="Aharoni" pitchFamily="2" charset="-79"/>
            </a:endParaRPr>
          </a:p>
          <a:p>
            <a:r>
              <a:rPr lang="en-US" b="1" dirty="0" smtClean="0"/>
              <a:t>                            Prof. Ram </a:t>
            </a:r>
            <a:r>
              <a:rPr lang="en-US" b="1" dirty="0" err="1" smtClean="0"/>
              <a:t>Meghe</a:t>
            </a:r>
            <a:r>
              <a:rPr lang="en-US" b="1" dirty="0" smtClean="0"/>
              <a:t> Institute of Technology &amp; Research, Badnera</a:t>
            </a:r>
            <a:endParaRPr lang="en-US" b="1" dirty="0"/>
          </a:p>
        </p:txBody>
      </p:sp>
      <p:sp>
        <p:nvSpPr>
          <p:cNvPr id="4" name="TextBox 3"/>
          <p:cNvSpPr txBox="1"/>
          <p:nvPr/>
        </p:nvSpPr>
        <p:spPr>
          <a:xfrm>
            <a:off x="457200" y="1752600"/>
            <a:ext cx="3657600" cy="1200329"/>
          </a:xfrm>
          <a:prstGeom prst="rect">
            <a:avLst/>
          </a:prstGeom>
          <a:noFill/>
        </p:spPr>
        <p:txBody>
          <a:bodyPr wrap="square" rtlCol="0">
            <a:spAutoFit/>
          </a:bodyPr>
          <a:lstStyle/>
          <a:p>
            <a:r>
              <a:rPr lang="en-US" b="1" dirty="0" smtClean="0">
                <a:solidFill>
                  <a:schemeClr val="accent2"/>
                </a:solidFill>
              </a:rPr>
              <a:t>Faculty Advisor</a:t>
            </a:r>
          </a:p>
          <a:p>
            <a:r>
              <a:rPr lang="en-US" b="1" dirty="0" smtClean="0"/>
              <a:t>Prof. </a:t>
            </a:r>
            <a:r>
              <a:rPr lang="en-US" b="1" dirty="0" err="1" smtClean="0"/>
              <a:t>Harshal</a:t>
            </a:r>
            <a:r>
              <a:rPr lang="en-US" b="1" dirty="0" smtClean="0"/>
              <a:t> </a:t>
            </a:r>
            <a:r>
              <a:rPr lang="en-US" b="1" dirty="0" err="1" smtClean="0"/>
              <a:t>Patil</a:t>
            </a:r>
            <a:endParaRPr lang="en-US" b="1" dirty="0" smtClean="0"/>
          </a:p>
          <a:p>
            <a:r>
              <a:rPr lang="en-US" dirty="0" smtClean="0"/>
              <a:t>+91 9860690078</a:t>
            </a:r>
          </a:p>
          <a:p>
            <a:r>
              <a:rPr lang="en-US" dirty="0" smtClean="0">
                <a:solidFill>
                  <a:srgbClr val="0070C0"/>
                </a:solidFill>
              </a:rPr>
              <a:t>harshalpatil1986@rediffmail.com</a:t>
            </a:r>
            <a:endParaRPr lang="en-US" dirty="0">
              <a:solidFill>
                <a:srgbClr val="0070C0"/>
              </a:solidFill>
            </a:endParaRPr>
          </a:p>
        </p:txBody>
      </p:sp>
      <p:sp>
        <p:nvSpPr>
          <p:cNvPr id="6" name="TextBox 5"/>
          <p:cNvSpPr txBox="1"/>
          <p:nvPr/>
        </p:nvSpPr>
        <p:spPr>
          <a:xfrm>
            <a:off x="5257800" y="1771471"/>
            <a:ext cx="3657600" cy="1200329"/>
          </a:xfrm>
          <a:prstGeom prst="rect">
            <a:avLst/>
          </a:prstGeom>
          <a:noFill/>
        </p:spPr>
        <p:txBody>
          <a:bodyPr wrap="square" rtlCol="0">
            <a:spAutoFit/>
          </a:bodyPr>
          <a:lstStyle/>
          <a:p>
            <a:r>
              <a:rPr lang="en-US" b="1" dirty="0" smtClean="0">
                <a:solidFill>
                  <a:schemeClr val="accent2"/>
                </a:solidFill>
              </a:rPr>
              <a:t>Team Captain</a:t>
            </a:r>
          </a:p>
          <a:p>
            <a:r>
              <a:rPr lang="en-US" b="1" dirty="0" err="1" smtClean="0"/>
              <a:t>Shubham</a:t>
            </a:r>
            <a:r>
              <a:rPr lang="en-US" b="1" dirty="0" smtClean="0"/>
              <a:t> </a:t>
            </a:r>
            <a:r>
              <a:rPr lang="en-US" b="1" dirty="0" err="1" smtClean="0"/>
              <a:t>Metkar</a:t>
            </a:r>
            <a:endParaRPr lang="en-US" b="1" dirty="0" smtClean="0"/>
          </a:p>
          <a:p>
            <a:r>
              <a:rPr lang="en-US" dirty="0" smtClean="0">
                <a:solidFill>
                  <a:srgbClr val="002060"/>
                </a:solidFill>
              </a:rPr>
              <a:t>+91 8308902232</a:t>
            </a:r>
            <a:r>
              <a:rPr lang="en-US" dirty="0" smtClean="0"/>
              <a:t> </a:t>
            </a:r>
            <a:r>
              <a:rPr lang="en-US" dirty="0" smtClean="0">
                <a:solidFill>
                  <a:srgbClr val="0070C0"/>
                </a:solidFill>
              </a:rPr>
              <a:t>shubhammetkar60@gmail.com</a:t>
            </a:r>
          </a:p>
        </p:txBody>
      </p:sp>
      <p:sp>
        <p:nvSpPr>
          <p:cNvPr id="8" name="TextBox 7"/>
          <p:cNvSpPr txBox="1"/>
          <p:nvPr/>
        </p:nvSpPr>
        <p:spPr>
          <a:xfrm>
            <a:off x="457200" y="3371671"/>
            <a:ext cx="3657600" cy="1200329"/>
          </a:xfrm>
          <a:prstGeom prst="rect">
            <a:avLst/>
          </a:prstGeom>
          <a:noFill/>
        </p:spPr>
        <p:txBody>
          <a:bodyPr wrap="square" rtlCol="0">
            <a:spAutoFit/>
          </a:bodyPr>
          <a:lstStyle/>
          <a:p>
            <a:r>
              <a:rPr lang="en-US" b="1" dirty="0" smtClean="0"/>
              <a:t> </a:t>
            </a:r>
            <a:r>
              <a:rPr lang="en-US" b="1" dirty="0" smtClean="0">
                <a:solidFill>
                  <a:schemeClr val="accent2"/>
                </a:solidFill>
              </a:rPr>
              <a:t>Vice Team Captain</a:t>
            </a:r>
          </a:p>
          <a:p>
            <a:r>
              <a:rPr lang="en-US" b="1" dirty="0" smtClean="0">
                <a:solidFill>
                  <a:srgbClr val="002060"/>
                </a:solidFill>
              </a:rPr>
              <a:t> </a:t>
            </a:r>
            <a:r>
              <a:rPr lang="en-US" b="1" dirty="0" err="1" smtClean="0"/>
              <a:t>Ketan</a:t>
            </a:r>
            <a:r>
              <a:rPr lang="en-US" b="1" dirty="0" smtClean="0"/>
              <a:t> </a:t>
            </a:r>
            <a:r>
              <a:rPr lang="en-US" b="1" dirty="0" err="1" smtClean="0"/>
              <a:t>Dabre</a:t>
            </a:r>
            <a:endParaRPr lang="en-US" b="1" dirty="0" smtClean="0"/>
          </a:p>
          <a:p>
            <a:r>
              <a:rPr lang="en-US" dirty="0" smtClean="0">
                <a:solidFill>
                  <a:srgbClr val="002060"/>
                </a:solidFill>
              </a:rPr>
              <a:t>+91 9970830166</a:t>
            </a:r>
          </a:p>
          <a:p>
            <a:r>
              <a:rPr lang="en-US" dirty="0" smtClean="0">
                <a:solidFill>
                  <a:srgbClr val="0070C0"/>
                </a:solidFill>
              </a:rPr>
              <a:t>ketandabre@gmail.com</a:t>
            </a:r>
          </a:p>
        </p:txBody>
      </p:sp>
      <p:sp>
        <p:nvSpPr>
          <p:cNvPr id="9" name="TextBox 8"/>
          <p:cNvSpPr txBox="1"/>
          <p:nvPr/>
        </p:nvSpPr>
        <p:spPr>
          <a:xfrm>
            <a:off x="5257800" y="3352800"/>
            <a:ext cx="3657600" cy="1200329"/>
          </a:xfrm>
          <a:prstGeom prst="rect">
            <a:avLst/>
          </a:prstGeom>
          <a:noFill/>
        </p:spPr>
        <p:txBody>
          <a:bodyPr wrap="square" rtlCol="0">
            <a:spAutoFit/>
          </a:bodyPr>
          <a:lstStyle/>
          <a:p>
            <a:r>
              <a:rPr lang="en-US" b="1" dirty="0" smtClean="0"/>
              <a:t> </a:t>
            </a:r>
            <a:r>
              <a:rPr lang="en-US" b="1" dirty="0" smtClean="0">
                <a:solidFill>
                  <a:schemeClr val="accent2"/>
                </a:solidFill>
              </a:rPr>
              <a:t>Marketing Head</a:t>
            </a:r>
          </a:p>
          <a:p>
            <a:r>
              <a:rPr lang="en-US" b="1" dirty="0" smtClean="0"/>
              <a:t> </a:t>
            </a:r>
            <a:r>
              <a:rPr lang="en-US" b="1" dirty="0" err="1" smtClean="0"/>
              <a:t>Saurabh</a:t>
            </a:r>
            <a:r>
              <a:rPr lang="en-US" b="1" dirty="0" smtClean="0"/>
              <a:t> </a:t>
            </a:r>
            <a:r>
              <a:rPr lang="en-US" b="1" dirty="0" err="1" smtClean="0"/>
              <a:t>Naik</a:t>
            </a:r>
            <a:r>
              <a:rPr lang="en-US" b="1" dirty="0" smtClean="0"/>
              <a:t> </a:t>
            </a:r>
          </a:p>
          <a:p>
            <a:r>
              <a:rPr lang="en-US" dirty="0" smtClean="0">
                <a:solidFill>
                  <a:srgbClr val="002060"/>
                </a:solidFill>
              </a:rPr>
              <a:t>+91 8657978599</a:t>
            </a:r>
          </a:p>
          <a:p>
            <a:r>
              <a:rPr lang="en-US" dirty="0" smtClean="0">
                <a:solidFill>
                  <a:srgbClr val="0070C0"/>
                </a:solidFill>
              </a:rPr>
              <a:t>saurabh.naik321@yahoo.in</a:t>
            </a:r>
          </a:p>
        </p:txBody>
      </p:sp>
      <p:sp>
        <p:nvSpPr>
          <p:cNvPr id="10" name="TextBox 9"/>
          <p:cNvSpPr txBox="1"/>
          <p:nvPr/>
        </p:nvSpPr>
        <p:spPr>
          <a:xfrm>
            <a:off x="2286000" y="4953000"/>
            <a:ext cx="4038600" cy="1477328"/>
          </a:xfrm>
          <a:prstGeom prst="rect">
            <a:avLst/>
          </a:prstGeom>
          <a:noFill/>
        </p:spPr>
        <p:txBody>
          <a:bodyPr wrap="square" rtlCol="0">
            <a:spAutoFit/>
          </a:bodyPr>
          <a:lstStyle/>
          <a:p>
            <a:pPr algn="ctr"/>
            <a:r>
              <a:rPr lang="en-US" dirty="0" smtClean="0"/>
              <a:t>  </a:t>
            </a:r>
            <a:r>
              <a:rPr lang="en-US" i="1" dirty="0" smtClean="0"/>
              <a:t>Visit us at</a:t>
            </a:r>
          </a:p>
          <a:p>
            <a:r>
              <a:rPr lang="en-US" dirty="0" smtClean="0">
                <a:solidFill>
                  <a:srgbClr val="0070C0"/>
                </a:solidFill>
              </a:rPr>
              <a:t>     www.facebook.com/teamacruxracing</a:t>
            </a:r>
          </a:p>
          <a:p>
            <a:pPr algn="ctr"/>
            <a:r>
              <a:rPr lang="en-US" dirty="0" smtClean="0"/>
              <a:t>E-mail : </a:t>
            </a:r>
            <a:r>
              <a:rPr lang="en-US" dirty="0" smtClean="0">
                <a:solidFill>
                  <a:srgbClr val="0070C0"/>
                </a:solidFill>
              </a:rPr>
              <a:t>teamacrux@gmail.com</a:t>
            </a:r>
          </a:p>
          <a:p>
            <a:pPr algn="ctr"/>
            <a:r>
              <a:rPr lang="en-US" dirty="0" smtClean="0"/>
              <a:t>College website : www.mitra.ac.in</a:t>
            </a:r>
          </a:p>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523220"/>
          </a:xfrm>
          <a:prstGeom prst="rect">
            <a:avLst/>
          </a:prstGeom>
          <a:noFill/>
        </p:spPr>
        <p:txBody>
          <a:bodyPr wrap="square" lIns="91440" tIns="45720" rIns="91440" bIns="45720">
            <a:spAutoFit/>
          </a:bodyP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is Go-kart ?</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04800" y="838200"/>
            <a:ext cx="4114800" cy="4801314"/>
          </a:xfrm>
          <a:prstGeom prst="rect">
            <a:avLst/>
          </a:prstGeom>
          <a:noFill/>
        </p:spPr>
        <p:txBody>
          <a:bodyPr wrap="square" rtlCol="0">
            <a:spAutoFit/>
          </a:bodyPr>
          <a:lstStyle/>
          <a:p>
            <a:r>
              <a:rPr lang="en-US" dirty="0" smtClean="0">
                <a:solidFill>
                  <a:schemeClr val="tx2">
                    <a:lumMod val="50000"/>
                  </a:schemeClr>
                </a:solidFill>
              </a:rPr>
              <a:t>       A </a:t>
            </a:r>
            <a:r>
              <a:rPr lang="en-US" b="1" dirty="0" smtClean="0">
                <a:solidFill>
                  <a:schemeClr val="tx2">
                    <a:lumMod val="50000"/>
                  </a:schemeClr>
                </a:solidFill>
              </a:rPr>
              <a:t>Go-kart</a:t>
            </a:r>
            <a:r>
              <a:rPr lang="en-US" dirty="0" smtClean="0">
                <a:solidFill>
                  <a:schemeClr val="tx2">
                    <a:lumMod val="50000"/>
                  </a:schemeClr>
                </a:solidFill>
              </a:rPr>
              <a:t> is a small four-wheeled vehicle. Go-</a:t>
            </a:r>
            <a:r>
              <a:rPr lang="en-US" dirty="0" err="1" smtClean="0">
                <a:solidFill>
                  <a:schemeClr val="tx2">
                    <a:lumMod val="50000"/>
                  </a:schemeClr>
                </a:solidFill>
              </a:rPr>
              <a:t>Karting</a:t>
            </a:r>
            <a:r>
              <a:rPr lang="en-US" dirty="0" smtClean="0">
                <a:solidFill>
                  <a:schemeClr val="tx2">
                    <a:lumMod val="50000"/>
                  </a:schemeClr>
                </a:solidFill>
              </a:rPr>
              <a:t> involves driving open-wheeled vehicles, usually around a circuit. It is a great way to get into motor sports, as Go-Karts tend to be easy to drive. There are just two pedals to drive - the accelerator (to speed up) and the brake (to slow down and stop).</a:t>
            </a:r>
          </a:p>
          <a:p>
            <a:r>
              <a:rPr lang="en-US" dirty="0" smtClean="0">
                <a:solidFill>
                  <a:schemeClr val="tx2">
                    <a:lumMod val="50000"/>
                  </a:schemeClr>
                </a:solidFill>
              </a:rPr>
              <a:t> </a:t>
            </a:r>
          </a:p>
          <a:p>
            <a:r>
              <a:rPr lang="en-US" dirty="0" smtClean="0">
                <a:solidFill>
                  <a:schemeClr val="tx2">
                    <a:lumMod val="50000"/>
                  </a:schemeClr>
                </a:solidFill>
              </a:rPr>
              <a:t>        If you have never actually seen a Go-Kart before, they are open-wheeled vehicles (with four wheels) that sit very close to the ground. This means that unlike a normal car, you have to sit very close to the ground. This can feel strange at first, but it is something that you quickly get used to. </a:t>
            </a:r>
            <a:endParaRPr lang="en-US" dirty="0">
              <a:solidFill>
                <a:schemeClr val="tx2">
                  <a:lumMod val="50000"/>
                </a:schemeClr>
              </a:solidFill>
            </a:endParaRPr>
          </a:p>
        </p:txBody>
      </p:sp>
      <p:pic>
        <p:nvPicPr>
          <p:cNvPr id="3074" name="Picture 2" descr="F:\Go Kart\Important Data\go-kart-racing-sydney.jpg"/>
          <p:cNvPicPr>
            <a:picLocks noChangeAspect="1" noChangeArrowheads="1"/>
          </p:cNvPicPr>
          <p:nvPr/>
        </p:nvPicPr>
        <p:blipFill>
          <a:blip r:embed="rId2"/>
          <a:srcRect/>
          <a:stretch>
            <a:fillRect/>
          </a:stretch>
        </p:blipFill>
        <p:spPr bwMode="auto">
          <a:xfrm>
            <a:off x="4648200" y="914400"/>
            <a:ext cx="4419600" cy="2819400"/>
          </a:xfrm>
          <a:prstGeom prst="rect">
            <a:avLst/>
          </a:prstGeom>
          <a:ln>
            <a:noFill/>
          </a:ln>
          <a:effectLst>
            <a:softEdge rad="112500"/>
          </a:effectLst>
        </p:spPr>
      </p:pic>
      <p:pic>
        <p:nvPicPr>
          <p:cNvPr id="3075" name="Picture 3" descr="F:\Go Kart\Important Data\scrp_0607_02z%2Bgo_kart_tuning%2Bside_view(1).jpeg"/>
          <p:cNvPicPr>
            <a:picLocks noChangeAspect="1" noChangeArrowheads="1"/>
          </p:cNvPicPr>
          <p:nvPr/>
        </p:nvPicPr>
        <p:blipFill>
          <a:blip r:embed="rId3"/>
          <a:srcRect/>
          <a:stretch>
            <a:fillRect/>
          </a:stretch>
        </p:blipFill>
        <p:spPr bwMode="auto">
          <a:xfrm>
            <a:off x="4675383" y="3962400"/>
            <a:ext cx="4392417" cy="2743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3999" cy="584775"/>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About NKRC</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533400" y="749856"/>
            <a:ext cx="8077200" cy="2831544"/>
          </a:xfrm>
          <a:prstGeom prst="rect">
            <a:avLst/>
          </a:prstGeom>
          <a:noFill/>
        </p:spPr>
        <p:txBody>
          <a:bodyPr wrap="square" rtlCol="0">
            <a:spAutoFit/>
          </a:bodyPr>
          <a:lstStyle/>
          <a:p>
            <a:r>
              <a:rPr lang="en-US" b="1" dirty="0" smtClean="0">
                <a:solidFill>
                  <a:schemeClr val="tx2">
                    <a:lumMod val="50000"/>
                  </a:schemeClr>
                </a:solidFill>
              </a:rPr>
              <a:t>         </a:t>
            </a:r>
            <a:r>
              <a:rPr lang="en-US" sz="1600" b="1" dirty="0" smtClean="0">
                <a:solidFill>
                  <a:schemeClr val="tx2">
                    <a:lumMod val="50000"/>
                  </a:schemeClr>
                </a:solidFill>
              </a:rPr>
              <a:t>National Kart Racing Championship - 2015 </a:t>
            </a:r>
            <a:r>
              <a:rPr lang="en-US" sz="1600" dirty="0" smtClean="0">
                <a:solidFill>
                  <a:schemeClr val="tx2">
                    <a:lumMod val="50000"/>
                  </a:schemeClr>
                </a:solidFill>
              </a:rPr>
              <a:t>is a National Level Go-Kart Racing Event in which Engineering Students from across the country need to Design and Fabricate their own     Go-Kart Vehicle. The event is organized by </a:t>
            </a:r>
            <a:r>
              <a:rPr lang="en-US" sz="1600" b="1" dirty="0" err="1" smtClean="0">
                <a:solidFill>
                  <a:schemeClr val="tx2">
                    <a:lumMod val="50000"/>
                  </a:schemeClr>
                </a:solidFill>
              </a:rPr>
              <a:t>Virtualis</a:t>
            </a:r>
            <a:r>
              <a:rPr lang="en-US" sz="1600" b="1" dirty="0" smtClean="0">
                <a:solidFill>
                  <a:schemeClr val="tx2">
                    <a:lumMod val="50000"/>
                  </a:schemeClr>
                </a:solidFill>
              </a:rPr>
              <a:t> Motorsports</a:t>
            </a:r>
            <a:r>
              <a:rPr lang="en-US" sz="1600" dirty="0" smtClean="0">
                <a:solidFill>
                  <a:schemeClr val="tx2">
                    <a:lumMod val="50000"/>
                  </a:schemeClr>
                </a:solidFill>
              </a:rPr>
              <a:t>  which aims for practical   development of an Engineering Student. More than Rs. </a:t>
            </a:r>
            <a:r>
              <a:rPr lang="en-US" sz="1600" dirty="0">
                <a:solidFill>
                  <a:schemeClr val="tx2">
                    <a:lumMod val="50000"/>
                  </a:schemeClr>
                </a:solidFill>
              </a:rPr>
              <a:t>3</a:t>
            </a:r>
            <a:r>
              <a:rPr lang="en-US" sz="1600" dirty="0" smtClean="0">
                <a:solidFill>
                  <a:schemeClr val="tx2">
                    <a:lumMod val="50000"/>
                  </a:schemeClr>
                </a:solidFill>
              </a:rPr>
              <a:t>,60,000 worth of prizes to be won &amp; also on spot Job Drive for Final Year Student. Best of all the Dynamic Event held at </a:t>
            </a:r>
            <a:r>
              <a:rPr lang="en-US" sz="1600" b="1" dirty="0" smtClean="0">
                <a:solidFill>
                  <a:schemeClr val="tx2">
                    <a:lumMod val="50000"/>
                  </a:schemeClr>
                </a:solidFill>
              </a:rPr>
              <a:t>RPM International  Racing Track, Bhopal.</a:t>
            </a:r>
          </a:p>
          <a:p>
            <a:r>
              <a:rPr lang="en-US" sz="1600" b="1" dirty="0">
                <a:solidFill>
                  <a:schemeClr val="tx2">
                    <a:lumMod val="50000"/>
                  </a:schemeClr>
                </a:solidFill>
              </a:rPr>
              <a:t> </a:t>
            </a:r>
            <a:r>
              <a:rPr lang="en-US" sz="1600" b="1" dirty="0" smtClean="0">
                <a:solidFill>
                  <a:schemeClr val="tx2">
                    <a:lumMod val="50000"/>
                  </a:schemeClr>
                </a:solidFill>
              </a:rPr>
              <a:t>         </a:t>
            </a:r>
            <a:r>
              <a:rPr lang="en-US" sz="1600" dirty="0" smtClean="0">
                <a:solidFill>
                  <a:schemeClr val="tx2">
                    <a:lumMod val="50000"/>
                  </a:schemeClr>
                </a:solidFill>
              </a:rPr>
              <a:t>This event is aimed to bring out the innovative and creative potential of young automobile enthusiasts. Under Graduate students from different technical streams can participate in event. The basic outline of event consist of designing and fabricating a Go-kart and then competing with those Go-karts in final race. The real essence of the event lies in sheer engineering practical application and tests in real time.</a:t>
            </a:r>
            <a:r>
              <a:rPr lang="en-US" sz="1600" b="1" dirty="0" smtClean="0">
                <a:solidFill>
                  <a:schemeClr val="tx2">
                    <a:lumMod val="50000"/>
                  </a:schemeClr>
                </a:solidFill>
              </a:rPr>
              <a:t> </a:t>
            </a:r>
            <a:endParaRPr lang="en-US" sz="1600" dirty="0">
              <a:solidFill>
                <a:schemeClr val="tx2">
                  <a:lumMod val="50000"/>
                </a:schemeClr>
              </a:solidFill>
            </a:endParaRPr>
          </a:p>
        </p:txBody>
      </p:sp>
      <p:pic>
        <p:nvPicPr>
          <p:cNvPr id="4098" name="Picture 2" descr="F:\IMAGES\Friends\Bhopal &amp; Pachmadhi\Kings Cam\DSC02883.JPG"/>
          <p:cNvPicPr>
            <a:picLocks noChangeAspect="1" noChangeArrowheads="1"/>
          </p:cNvPicPr>
          <p:nvPr/>
        </p:nvPicPr>
        <p:blipFill>
          <a:blip r:embed="rId2" cstate="print"/>
          <a:srcRect t="13620" b="21595"/>
          <a:stretch>
            <a:fillRect/>
          </a:stretch>
        </p:blipFill>
        <p:spPr bwMode="auto">
          <a:xfrm>
            <a:off x="457200" y="3505200"/>
            <a:ext cx="8153400" cy="3276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84775"/>
          </a:xfrm>
          <a:prstGeom prst="rect">
            <a:avLst/>
          </a:prstGeom>
          <a:noFill/>
        </p:spPr>
        <p:txBody>
          <a:bodyPr wrap="square" lIns="91440" tIns="45720" rIns="91440" bIns="45720">
            <a:spAutoFit/>
          </a:bodyPr>
          <a:lstStyle/>
          <a:p>
            <a:pPr algn="ctr"/>
            <a:r>
              <a:rPr lang="en-US" sz="3200" dirty="0" smtClean="0">
                <a:ln w="10160">
                  <a:solidFill>
                    <a:sysClr val="windowText" lastClr="000000"/>
                  </a:solidFill>
                  <a:prstDash val="solid"/>
                </a:ln>
                <a:solidFill>
                  <a:srgbClr val="FFFFFF"/>
                </a:solidFill>
                <a:effectLst>
                  <a:outerShdw blurRad="38100" dist="32000" dir="5400000" algn="tl">
                    <a:srgbClr val="000000">
                      <a:alpha val="30000"/>
                    </a:srgbClr>
                  </a:outerShdw>
                </a:effectLst>
              </a:rPr>
              <a:t>About</a:t>
            </a: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Team Acrux</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152400" y="3627834"/>
            <a:ext cx="8991600" cy="3077766"/>
          </a:xfrm>
          <a:prstGeom prst="rect">
            <a:avLst/>
          </a:prstGeom>
          <a:noFill/>
        </p:spPr>
        <p:txBody>
          <a:bodyPr wrap="square" rtlCol="0">
            <a:spAutoFit/>
          </a:bodyPr>
          <a:lstStyle/>
          <a:p>
            <a:pPr>
              <a:buFont typeface="Wingdings" pitchFamily="2" charset="2"/>
              <a:buChar char="§"/>
            </a:pPr>
            <a:r>
              <a:rPr lang="en-US" sz="1600" dirty="0"/>
              <a:t> </a:t>
            </a:r>
            <a:r>
              <a:rPr lang="en-US" sz="1600" dirty="0" smtClean="0"/>
              <a:t> </a:t>
            </a:r>
            <a:r>
              <a:rPr lang="en-US" sz="1600" dirty="0" smtClean="0">
                <a:solidFill>
                  <a:schemeClr val="tx2">
                    <a:lumMod val="50000"/>
                  </a:schemeClr>
                </a:solidFill>
              </a:rPr>
              <a:t>Team Acrux is a team of students from Mechanical Engineering of leading technological institute                  </a:t>
            </a:r>
            <a:r>
              <a:rPr lang="en-US" sz="1600" b="1" dirty="0" smtClean="0">
                <a:solidFill>
                  <a:schemeClr val="tx2">
                    <a:lumMod val="50000"/>
                  </a:schemeClr>
                </a:solidFill>
              </a:rPr>
              <a:t>Prof. Ram </a:t>
            </a:r>
            <a:r>
              <a:rPr lang="en-US" sz="1600" b="1" dirty="0" err="1" smtClean="0">
                <a:solidFill>
                  <a:schemeClr val="tx2">
                    <a:lumMod val="50000"/>
                  </a:schemeClr>
                </a:solidFill>
              </a:rPr>
              <a:t>Meghe</a:t>
            </a:r>
            <a:r>
              <a:rPr lang="en-US" sz="1600" b="1" dirty="0" smtClean="0">
                <a:solidFill>
                  <a:schemeClr val="tx2">
                    <a:lumMod val="50000"/>
                  </a:schemeClr>
                </a:solidFill>
              </a:rPr>
              <a:t> Institute of Technology &amp; Research, Badnera</a:t>
            </a:r>
            <a:r>
              <a:rPr lang="en-US" sz="1600" dirty="0" smtClean="0">
                <a:solidFill>
                  <a:schemeClr val="tx2">
                    <a:lumMod val="50000"/>
                  </a:schemeClr>
                </a:solidFill>
              </a:rPr>
              <a:t> which is established in 1983 having a prestigious standing amongst the top most technical institutes of Maharashtra. </a:t>
            </a:r>
          </a:p>
          <a:p>
            <a:pPr>
              <a:buFont typeface="Wingdings" pitchFamily="2" charset="2"/>
              <a:buChar char="§"/>
            </a:pPr>
            <a:endParaRPr lang="en-US" sz="1600" dirty="0" smtClean="0">
              <a:solidFill>
                <a:schemeClr val="tx2">
                  <a:lumMod val="50000"/>
                </a:schemeClr>
              </a:solidFill>
            </a:endParaRPr>
          </a:p>
          <a:p>
            <a:pPr>
              <a:buFont typeface="Wingdings" pitchFamily="2" charset="2"/>
              <a:buChar char="§"/>
            </a:pPr>
            <a:r>
              <a:rPr lang="en-US" sz="1600" dirty="0">
                <a:solidFill>
                  <a:schemeClr val="tx2">
                    <a:lumMod val="50000"/>
                  </a:schemeClr>
                </a:solidFill>
              </a:rPr>
              <a:t> </a:t>
            </a:r>
            <a:r>
              <a:rPr lang="en-US" sz="1600" dirty="0" smtClean="0">
                <a:solidFill>
                  <a:schemeClr val="tx2">
                    <a:lumMod val="50000"/>
                  </a:schemeClr>
                </a:solidFill>
              </a:rPr>
              <a:t> The team is formed by selecting 20 skillful and dedicated students from Mechanical </a:t>
            </a:r>
            <a:r>
              <a:rPr lang="en-US" sz="1600" dirty="0" err="1" smtClean="0">
                <a:solidFill>
                  <a:schemeClr val="tx2">
                    <a:lumMod val="50000"/>
                  </a:schemeClr>
                </a:solidFill>
              </a:rPr>
              <a:t>Engg</a:t>
            </a:r>
            <a:r>
              <a:rPr lang="en-US" sz="1600" dirty="0" smtClean="0">
                <a:solidFill>
                  <a:schemeClr val="tx2">
                    <a:lumMod val="50000"/>
                  </a:schemeClr>
                </a:solidFill>
              </a:rPr>
              <a:t> Department. Team Acrux has students who are good with there automotive knowledge and design skills. </a:t>
            </a:r>
          </a:p>
          <a:p>
            <a:pPr>
              <a:buFont typeface="Wingdings" pitchFamily="2" charset="2"/>
              <a:buChar char="§"/>
            </a:pPr>
            <a:endParaRPr lang="en-US" sz="1600" dirty="0" smtClean="0">
              <a:solidFill>
                <a:schemeClr val="tx2">
                  <a:lumMod val="50000"/>
                </a:schemeClr>
              </a:solidFill>
            </a:endParaRPr>
          </a:p>
          <a:p>
            <a:pPr>
              <a:buFont typeface="Wingdings" pitchFamily="2" charset="2"/>
              <a:buChar char="§"/>
            </a:pPr>
            <a:r>
              <a:rPr lang="en-US" sz="1600" dirty="0">
                <a:solidFill>
                  <a:schemeClr val="tx2">
                    <a:lumMod val="50000"/>
                  </a:schemeClr>
                </a:solidFill>
              </a:rPr>
              <a:t> </a:t>
            </a:r>
            <a:r>
              <a:rPr lang="en-US" sz="1600" dirty="0" smtClean="0">
                <a:solidFill>
                  <a:schemeClr val="tx2">
                    <a:lumMod val="50000"/>
                  </a:schemeClr>
                </a:solidFill>
              </a:rPr>
              <a:t> The team has participated earlier in Go-kart championship in 2014 and achieved </a:t>
            </a:r>
            <a:r>
              <a:rPr lang="en-US" sz="1600" b="1" dirty="0" smtClean="0">
                <a:solidFill>
                  <a:schemeClr val="tx2">
                    <a:lumMod val="50000"/>
                  </a:schemeClr>
                </a:solidFill>
              </a:rPr>
              <a:t>4</a:t>
            </a:r>
            <a:r>
              <a:rPr lang="en-US" sz="1600" b="1" baseline="30000" dirty="0" smtClean="0">
                <a:solidFill>
                  <a:schemeClr val="tx2">
                    <a:lumMod val="50000"/>
                  </a:schemeClr>
                </a:solidFill>
              </a:rPr>
              <a:t>th</a:t>
            </a:r>
            <a:r>
              <a:rPr lang="en-US" sz="1600" dirty="0" smtClean="0">
                <a:solidFill>
                  <a:schemeClr val="tx2">
                    <a:lumMod val="50000"/>
                  </a:schemeClr>
                </a:solidFill>
              </a:rPr>
              <a:t> place in racing round whereas final rank was </a:t>
            </a:r>
            <a:r>
              <a:rPr lang="en-US" sz="1600" b="1" dirty="0" smtClean="0">
                <a:solidFill>
                  <a:schemeClr val="tx2">
                    <a:lumMod val="50000"/>
                  </a:schemeClr>
                </a:solidFill>
              </a:rPr>
              <a:t>15</a:t>
            </a:r>
            <a:r>
              <a:rPr lang="en-US" sz="1600" b="1" baseline="30000" dirty="0" smtClean="0">
                <a:solidFill>
                  <a:schemeClr val="tx2">
                    <a:lumMod val="50000"/>
                  </a:schemeClr>
                </a:solidFill>
              </a:rPr>
              <a:t>th</a:t>
            </a:r>
            <a:r>
              <a:rPr lang="en-US" sz="1600" dirty="0" smtClean="0">
                <a:solidFill>
                  <a:schemeClr val="tx2">
                    <a:lumMod val="50000"/>
                  </a:schemeClr>
                </a:solidFill>
              </a:rPr>
              <a:t> </a:t>
            </a:r>
            <a:r>
              <a:rPr lang="en-US" sz="1600" dirty="0" err="1" smtClean="0">
                <a:solidFill>
                  <a:schemeClr val="tx2">
                    <a:lumMod val="50000"/>
                  </a:schemeClr>
                </a:solidFill>
              </a:rPr>
              <a:t>amognst</a:t>
            </a:r>
            <a:r>
              <a:rPr lang="en-US" sz="1600" dirty="0" smtClean="0">
                <a:solidFill>
                  <a:schemeClr val="tx2">
                    <a:lumMod val="50000"/>
                  </a:schemeClr>
                </a:solidFill>
              </a:rPr>
              <a:t> 69 teams all over India. </a:t>
            </a:r>
          </a:p>
          <a:p>
            <a:pPr>
              <a:buFont typeface="Wingdings" pitchFamily="2" charset="2"/>
              <a:buChar char="§"/>
            </a:pPr>
            <a:endParaRPr lang="en-US" sz="1600" dirty="0" smtClean="0">
              <a:solidFill>
                <a:schemeClr val="tx2">
                  <a:lumMod val="50000"/>
                </a:schemeClr>
              </a:solidFill>
            </a:endParaRPr>
          </a:p>
          <a:p>
            <a:pPr>
              <a:buFont typeface="Wingdings" pitchFamily="2" charset="2"/>
              <a:buChar char="§"/>
            </a:pPr>
            <a:r>
              <a:rPr lang="en-US" sz="1600" dirty="0">
                <a:solidFill>
                  <a:schemeClr val="tx2">
                    <a:lumMod val="50000"/>
                  </a:schemeClr>
                </a:solidFill>
              </a:rPr>
              <a:t> </a:t>
            </a:r>
            <a:r>
              <a:rPr lang="en-US" sz="1600" dirty="0" smtClean="0">
                <a:solidFill>
                  <a:schemeClr val="tx2">
                    <a:lumMod val="50000"/>
                  </a:schemeClr>
                </a:solidFill>
              </a:rPr>
              <a:t>This year also we are participating in </a:t>
            </a:r>
            <a:r>
              <a:rPr lang="en-US" sz="1600" b="1" dirty="0" smtClean="0">
                <a:solidFill>
                  <a:schemeClr val="tx2">
                    <a:lumMod val="50000"/>
                  </a:schemeClr>
                </a:solidFill>
              </a:rPr>
              <a:t>National Kart Racing Championship – 2015.</a:t>
            </a:r>
          </a:p>
          <a:p>
            <a:r>
              <a:rPr lang="en-US" dirty="0">
                <a:solidFill>
                  <a:schemeClr val="tx2">
                    <a:lumMod val="50000"/>
                  </a:schemeClr>
                </a:solidFill>
              </a:rPr>
              <a:t> </a:t>
            </a:r>
            <a:r>
              <a:rPr lang="en-US" dirty="0" smtClean="0">
                <a:solidFill>
                  <a:schemeClr val="tx2">
                    <a:lumMod val="50000"/>
                  </a:schemeClr>
                </a:solidFill>
              </a:rPr>
              <a:t>              </a:t>
            </a:r>
            <a:endParaRPr lang="en-US" dirty="0">
              <a:solidFill>
                <a:schemeClr val="tx2">
                  <a:lumMod val="50000"/>
                </a:schemeClr>
              </a:solidFill>
            </a:endParaRPr>
          </a:p>
        </p:txBody>
      </p:sp>
      <p:pic>
        <p:nvPicPr>
          <p:cNvPr id="2050" name="Picture 2" descr="C:\Users\shubham\Desktop\1-5296001.jpg"/>
          <p:cNvPicPr>
            <a:picLocks noChangeAspect="1" noChangeArrowheads="1"/>
          </p:cNvPicPr>
          <p:nvPr/>
        </p:nvPicPr>
        <p:blipFill>
          <a:blip r:embed="rId2"/>
          <a:srcRect t="20126"/>
          <a:stretch>
            <a:fillRect/>
          </a:stretch>
        </p:blipFill>
        <p:spPr bwMode="auto">
          <a:xfrm>
            <a:off x="370800" y="609600"/>
            <a:ext cx="8468400" cy="2514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584775"/>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Team Structure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3" name="Group 26"/>
          <p:cNvGrpSpPr>
            <a:grpSpLocks/>
          </p:cNvGrpSpPr>
          <p:nvPr/>
        </p:nvGrpSpPr>
        <p:grpSpPr bwMode="auto">
          <a:xfrm>
            <a:off x="152400" y="685800"/>
            <a:ext cx="8915400" cy="2971800"/>
            <a:chOff x="152400" y="76200"/>
            <a:chExt cx="8915400" cy="2971800"/>
          </a:xfrm>
        </p:grpSpPr>
        <p:sp>
          <p:nvSpPr>
            <p:cNvPr id="4" name="Rounded Rectangle 3"/>
            <p:cNvSpPr/>
            <p:nvPr/>
          </p:nvSpPr>
          <p:spPr>
            <a:xfrm>
              <a:off x="152400" y="152400"/>
              <a:ext cx="685800" cy="28956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b="1" dirty="0">
                  <a:solidFill>
                    <a:schemeClr val="tx2">
                      <a:lumMod val="50000"/>
                    </a:schemeClr>
                  </a:solidFill>
                </a:rPr>
                <a:t>T</a:t>
              </a:r>
            </a:p>
            <a:p>
              <a:pPr algn="ctr" fontAlgn="auto">
                <a:spcBef>
                  <a:spcPts val="0"/>
                </a:spcBef>
                <a:spcAft>
                  <a:spcPts val="0"/>
                </a:spcAft>
                <a:defRPr/>
              </a:pPr>
              <a:r>
                <a:rPr lang="en-US" b="1" dirty="0">
                  <a:solidFill>
                    <a:schemeClr val="tx2">
                      <a:lumMod val="50000"/>
                    </a:schemeClr>
                  </a:solidFill>
                </a:rPr>
                <a:t>E</a:t>
              </a:r>
            </a:p>
            <a:p>
              <a:pPr algn="ctr" fontAlgn="auto">
                <a:spcBef>
                  <a:spcPts val="0"/>
                </a:spcBef>
                <a:spcAft>
                  <a:spcPts val="0"/>
                </a:spcAft>
                <a:defRPr/>
              </a:pPr>
              <a:r>
                <a:rPr lang="en-US" b="1" dirty="0">
                  <a:solidFill>
                    <a:schemeClr val="tx2">
                      <a:lumMod val="50000"/>
                    </a:schemeClr>
                  </a:solidFill>
                </a:rPr>
                <a:t>A</a:t>
              </a:r>
            </a:p>
            <a:p>
              <a:pPr algn="ctr" fontAlgn="auto">
                <a:spcBef>
                  <a:spcPts val="0"/>
                </a:spcBef>
                <a:spcAft>
                  <a:spcPts val="0"/>
                </a:spcAft>
                <a:defRPr/>
              </a:pPr>
              <a:r>
                <a:rPr lang="en-US" b="1" dirty="0">
                  <a:solidFill>
                    <a:schemeClr val="tx2">
                      <a:lumMod val="50000"/>
                    </a:schemeClr>
                  </a:solidFill>
                </a:rPr>
                <a:t>M</a:t>
              </a:r>
            </a:p>
            <a:p>
              <a:pPr algn="ctr" fontAlgn="auto">
                <a:spcBef>
                  <a:spcPts val="0"/>
                </a:spcBef>
                <a:spcAft>
                  <a:spcPts val="0"/>
                </a:spcAft>
                <a:defRPr/>
              </a:pPr>
              <a:endParaRPr lang="en-US" b="1" dirty="0">
                <a:solidFill>
                  <a:schemeClr val="tx2">
                    <a:lumMod val="50000"/>
                  </a:schemeClr>
                </a:solidFill>
              </a:endParaRPr>
            </a:p>
            <a:p>
              <a:pPr algn="ctr" fontAlgn="auto">
                <a:spcBef>
                  <a:spcPts val="0"/>
                </a:spcBef>
                <a:spcAft>
                  <a:spcPts val="0"/>
                </a:spcAft>
                <a:defRPr/>
              </a:pPr>
              <a:r>
                <a:rPr lang="en-US" b="1" dirty="0">
                  <a:solidFill>
                    <a:schemeClr val="tx2">
                      <a:lumMod val="50000"/>
                    </a:schemeClr>
                  </a:solidFill>
                </a:rPr>
                <a:t>A</a:t>
              </a:r>
            </a:p>
            <a:p>
              <a:pPr algn="ctr" fontAlgn="auto">
                <a:spcBef>
                  <a:spcPts val="0"/>
                </a:spcBef>
                <a:spcAft>
                  <a:spcPts val="0"/>
                </a:spcAft>
                <a:defRPr/>
              </a:pPr>
              <a:r>
                <a:rPr lang="en-US" b="1" dirty="0">
                  <a:solidFill>
                    <a:schemeClr val="tx2">
                      <a:lumMod val="50000"/>
                    </a:schemeClr>
                  </a:solidFill>
                </a:rPr>
                <a:t>C</a:t>
              </a:r>
            </a:p>
            <a:p>
              <a:pPr algn="ctr" fontAlgn="auto">
                <a:spcBef>
                  <a:spcPts val="0"/>
                </a:spcBef>
                <a:spcAft>
                  <a:spcPts val="0"/>
                </a:spcAft>
                <a:defRPr/>
              </a:pPr>
              <a:r>
                <a:rPr lang="en-US" b="1" dirty="0">
                  <a:solidFill>
                    <a:schemeClr val="tx2">
                      <a:lumMod val="50000"/>
                    </a:schemeClr>
                  </a:solidFill>
                </a:rPr>
                <a:t>R</a:t>
              </a:r>
            </a:p>
            <a:p>
              <a:pPr algn="ctr" fontAlgn="auto">
                <a:spcBef>
                  <a:spcPts val="0"/>
                </a:spcBef>
                <a:spcAft>
                  <a:spcPts val="0"/>
                </a:spcAft>
                <a:defRPr/>
              </a:pPr>
              <a:r>
                <a:rPr lang="en-US" b="1" dirty="0">
                  <a:solidFill>
                    <a:schemeClr val="tx2">
                      <a:lumMod val="50000"/>
                    </a:schemeClr>
                  </a:solidFill>
                </a:rPr>
                <a:t>U</a:t>
              </a:r>
            </a:p>
            <a:p>
              <a:pPr algn="ctr" fontAlgn="auto">
                <a:spcBef>
                  <a:spcPts val="0"/>
                </a:spcBef>
                <a:spcAft>
                  <a:spcPts val="0"/>
                </a:spcAft>
                <a:defRPr/>
              </a:pPr>
              <a:r>
                <a:rPr lang="en-US" b="1" dirty="0">
                  <a:solidFill>
                    <a:schemeClr val="tx2">
                      <a:lumMod val="50000"/>
                    </a:schemeClr>
                  </a:solidFill>
                </a:rPr>
                <a:t>X</a:t>
              </a:r>
            </a:p>
          </p:txBody>
        </p:sp>
        <p:sp>
          <p:nvSpPr>
            <p:cNvPr id="5" name="Rounded Rectangle 4"/>
            <p:cNvSpPr/>
            <p:nvPr/>
          </p:nvSpPr>
          <p:spPr>
            <a:xfrm>
              <a:off x="1447800" y="76200"/>
              <a:ext cx="1295400" cy="533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400" b="1" dirty="0"/>
                <a:t>Engine &amp; Powertrain</a:t>
              </a:r>
            </a:p>
          </p:txBody>
        </p:sp>
        <p:sp>
          <p:nvSpPr>
            <p:cNvPr id="6" name="Rounded Rectangle 5"/>
            <p:cNvSpPr/>
            <p:nvPr/>
          </p:nvSpPr>
          <p:spPr>
            <a:xfrm>
              <a:off x="1447800" y="1676400"/>
              <a:ext cx="1295400" cy="533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400" b="1" dirty="0"/>
                <a:t>Braking </a:t>
              </a:r>
            </a:p>
            <a:p>
              <a:pPr algn="ctr" fontAlgn="auto">
                <a:spcBef>
                  <a:spcPts val="0"/>
                </a:spcBef>
                <a:spcAft>
                  <a:spcPts val="0"/>
                </a:spcAft>
                <a:defRPr/>
              </a:pPr>
              <a:r>
                <a:rPr lang="en-US" sz="1400" b="1" dirty="0"/>
                <a:t>System</a:t>
              </a:r>
            </a:p>
          </p:txBody>
        </p:sp>
        <p:sp>
          <p:nvSpPr>
            <p:cNvPr id="7" name="Rounded Rectangle 6"/>
            <p:cNvSpPr/>
            <p:nvPr/>
          </p:nvSpPr>
          <p:spPr>
            <a:xfrm>
              <a:off x="1447800" y="2438400"/>
              <a:ext cx="1295400" cy="533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400" b="1" dirty="0"/>
                <a:t>Steering System</a:t>
              </a:r>
            </a:p>
          </p:txBody>
        </p:sp>
        <p:sp>
          <p:nvSpPr>
            <p:cNvPr id="8" name="Rounded Rectangle 7"/>
            <p:cNvSpPr/>
            <p:nvPr/>
          </p:nvSpPr>
          <p:spPr>
            <a:xfrm>
              <a:off x="1447800" y="838200"/>
              <a:ext cx="1295400" cy="533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400" b="1" dirty="0"/>
                <a:t>Roll Cage Design</a:t>
              </a:r>
            </a:p>
          </p:txBody>
        </p:sp>
        <p:cxnSp>
          <p:nvCxnSpPr>
            <p:cNvPr id="9" name="Straight Connector 8"/>
            <p:cNvCxnSpPr/>
            <p:nvPr/>
          </p:nvCxnSpPr>
          <p:spPr>
            <a:xfrm>
              <a:off x="838200" y="1522413"/>
              <a:ext cx="304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8893" y="1562894"/>
              <a:ext cx="23622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43000" y="3810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429000" y="76200"/>
              <a:ext cx="3657600" cy="533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buFont typeface="Wingdings" pitchFamily="2" charset="2"/>
                <a:buChar char="§"/>
                <a:defRPr/>
              </a:pPr>
              <a:r>
                <a:rPr lang="en-US" sz="1400" dirty="0"/>
                <a:t> Harit Kulkarni   Suraj Siraskar   Mayur Pursani  </a:t>
              </a:r>
            </a:p>
            <a:p>
              <a:pPr algn="ctr" fontAlgn="auto">
                <a:spcBef>
                  <a:spcPts val="0"/>
                </a:spcBef>
                <a:spcAft>
                  <a:spcPts val="0"/>
                </a:spcAft>
                <a:buFont typeface="Wingdings" pitchFamily="2" charset="2"/>
                <a:buChar char="§"/>
                <a:defRPr/>
              </a:pPr>
              <a:r>
                <a:rPr lang="en-US" sz="1400" dirty="0"/>
                <a:t> Karan Tindwani        Sameer Harankhedkar   </a:t>
              </a:r>
            </a:p>
          </p:txBody>
        </p:sp>
        <p:sp>
          <p:nvSpPr>
            <p:cNvPr id="13" name="Rounded Rectangle 12"/>
            <p:cNvSpPr/>
            <p:nvPr/>
          </p:nvSpPr>
          <p:spPr>
            <a:xfrm>
              <a:off x="3429000" y="838200"/>
              <a:ext cx="3657600" cy="533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buFont typeface="Wingdings" pitchFamily="2" charset="2"/>
                <a:buChar char="§"/>
                <a:defRPr/>
              </a:pPr>
              <a:r>
                <a:rPr lang="en-US" sz="1400" dirty="0"/>
                <a:t> Vrushali </a:t>
              </a:r>
              <a:r>
                <a:rPr lang="en-US" sz="1400" dirty="0" err="1"/>
                <a:t>Bhadke</a:t>
              </a:r>
              <a:r>
                <a:rPr lang="en-US" sz="1400" dirty="0"/>
                <a:t>                 Shubham </a:t>
              </a:r>
              <a:r>
                <a:rPr lang="en-US" sz="1400" dirty="0" err="1"/>
                <a:t>Kinge</a:t>
              </a:r>
              <a:endParaRPr lang="en-US" sz="1400" dirty="0"/>
            </a:p>
            <a:p>
              <a:pPr algn="ctr" fontAlgn="auto">
                <a:spcBef>
                  <a:spcPts val="0"/>
                </a:spcBef>
                <a:spcAft>
                  <a:spcPts val="0"/>
                </a:spcAft>
                <a:buFont typeface="Wingdings" pitchFamily="2" charset="2"/>
                <a:buChar char="§"/>
                <a:defRPr/>
              </a:pPr>
              <a:r>
                <a:rPr lang="en-US" sz="1400" dirty="0"/>
                <a:t> Shubham Metkar             </a:t>
              </a:r>
              <a:r>
                <a:rPr lang="en-US" sz="1400" dirty="0" err="1"/>
                <a:t>Saurabh</a:t>
              </a:r>
              <a:r>
                <a:rPr lang="en-US" sz="1400" dirty="0"/>
                <a:t> </a:t>
              </a:r>
              <a:r>
                <a:rPr lang="en-US" sz="1400" dirty="0" err="1"/>
                <a:t>Naik</a:t>
              </a:r>
              <a:endParaRPr lang="en-US" sz="1400" dirty="0"/>
            </a:p>
          </p:txBody>
        </p:sp>
        <p:sp>
          <p:nvSpPr>
            <p:cNvPr id="14" name="Rounded Rectangle 13"/>
            <p:cNvSpPr/>
            <p:nvPr/>
          </p:nvSpPr>
          <p:spPr>
            <a:xfrm>
              <a:off x="3429000" y="1676400"/>
              <a:ext cx="3657600" cy="533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buFont typeface="Wingdings" pitchFamily="2" charset="2"/>
                <a:buChar char="§"/>
                <a:defRPr/>
              </a:pPr>
              <a:r>
                <a:rPr lang="en-US" sz="1400" dirty="0"/>
                <a:t> </a:t>
              </a:r>
              <a:r>
                <a:rPr lang="en-US" sz="1400" dirty="0" err="1"/>
                <a:t>Ketan</a:t>
              </a:r>
              <a:r>
                <a:rPr lang="en-US" sz="1400" dirty="0"/>
                <a:t> </a:t>
              </a:r>
              <a:r>
                <a:rPr lang="en-US" sz="1400" dirty="0" err="1"/>
                <a:t>Dabre</a:t>
              </a:r>
              <a:r>
                <a:rPr lang="en-US" sz="1400" dirty="0"/>
                <a:t>   Mayur </a:t>
              </a:r>
              <a:r>
                <a:rPr lang="en-US" sz="1400" dirty="0" err="1"/>
                <a:t>Durge</a:t>
              </a:r>
              <a:r>
                <a:rPr lang="en-US" sz="1400" dirty="0"/>
                <a:t>   </a:t>
              </a:r>
              <a:r>
                <a:rPr lang="en-US" sz="1400" dirty="0" err="1"/>
                <a:t>Snehal</a:t>
              </a:r>
              <a:r>
                <a:rPr lang="en-US" sz="1400" dirty="0"/>
                <a:t> </a:t>
              </a:r>
              <a:r>
                <a:rPr lang="en-US" sz="1400" dirty="0" err="1"/>
                <a:t>Dharmik</a:t>
              </a:r>
              <a:endParaRPr lang="en-US" sz="1400" dirty="0"/>
            </a:p>
            <a:p>
              <a:pPr algn="ctr" fontAlgn="auto">
                <a:spcBef>
                  <a:spcPts val="0"/>
                </a:spcBef>
                <a:spcAft>
                  <a:spcPts val="0"/>
                </a:spcAft>
                <a:buFont typeface="Wingdings" pitchFamily="2" charset="2"/>
                <a:buChar char="§"/>
                <a:defRPr/>
              </a:pPr>
              <a:r>
                <a:rPr lang="en-US" sz="1400" dirty="0"/>
                <a:t> </a:t>
              </a:r>
              <a:r>
                <a:rPr lang="en-US" sz="1400" dirty="0" err="1"/>
                <a:t>Akshay</a:t>
              </a:r>
              <a:r>
                <a:rPr lang="en-US" sz="1400" dirty="0"/>
                <a:t> </a:t>
              </a:r>
              <a:r>
                <a:rPr lang="en-US" sz="1400" dirty="0" err="1"/>
                <a:t>Wakode</a:t>
              </a:r>
              <a:r>
                <a:rPr lang="en-US" sz="1400" dirty="0"/>
                <a:t>           </a:t>
              </a:r>
              <a:r>
                <a:rPr lang="en-US" sz="1400" dirty="0" err="1"/>
                <a:t>Akash</a:t>
              </a:r>
              <a:r>
                <a:rPr lang="en-US" sz="1400" dirty="0"/>
                <a:t> </a:t>
              </a:r>
              <a:r>
                <a:rPr lang="en-US" sz="1400" dirty="0" err="1"/>
                <a:t>Umale</a:t>
              </a:r>
              <a:r>
                <a:rPr lang="en-US" sz="1400" dirty="0"/>
                <a:t>  </a:t>
              </a:r>
            </a:p>
          </p:txBody>
        </p:sp>
        <p:sp>
          <p:nvSpPr>
            <p:cNvPr id="15" name="Rounded Rectangle 14"/>
            <p:cNvSpPr/>
            <p:nvPr/>
          </p:nvSpPr>
          <p:spPr>
            <a:xfrm>
              <a:off x="3429000" y="2438400"/>
              <a:ext cx="3657600" cy="533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buFont typeface="Wingdings" pitchFamily="2" charset="2"/>
                <a:buChar char="§"/>
                <a:defRPr/>
              </a:pPr>
              <a:r>
                <a:rPr lang="en-US" sz="1400" dirty="0"/>
                <a:t> </a:t>
              </a:r>
              <a:r>
                <a:rPr lang="en-US" sz="1400" dirty="0" err="1"/>
                <a:t>Ashwini</a:t>
              </a:r>
              <a:r>
                <a:rPr lang="en-US" sz="1400" dirty="0"/>
                <a:t> </a:t>
              </a:r>
              <a:r>
                <a:rPr lang="en-US" sz="1400" dirty="0" err="1"/>
                <a:t>Dhote</a:t>
              </a:r>
              <a:r>
                <a:rPr lang="en-US" sz="1400" dirty="0"/>
                <a:t>            </a:t>
              </a:r>
              <a:r>
                <a:rPr lang="en-US" sz="1400" dirty="0" err="1"/>
                <a:t>Shrichinmay</a:t>
              </a:r>
              <a:r>
                <a:rPr lang="en-US" sz="1400" dirty="0"/>
                <a:t> </a:t>
              </a:r>
              <a:r>
                <a:rPr lang="en-US" sz="1400" dirty="0" err="1"/>
                <a:t>Vivrekar</a:t>
              </a:r>
              <a:endParaRPr lang="en-US" sz="1400" dirty="0"/>
            </a:p>
            <a:p>
              <a:pPr algn="ctr" fontAlgn="auto">
                <a:spcBef>
                  <a:spcPts val="0"/>
                </a:spcBef>
                <a:spcAft>
                  <a:spcPts val="0"/>
                </a:spcAft>
                <a:buFont typeface="Wingdings" pitchFamily="2" charset="2"/>
                <a:buChar char="§"/>
                <a:defRPr/>
              </a:pPr>
              <a:r>
                <a:rPr lang="en-US" sz="1400" dirty="0"/>
                <a:t> </a:t>
              </a:r>
              <a:r>
                <a:rPr lang="en-US" sz="1400" dirty="0" err="1"/>
                <a:t>Shivchandra</a:t>
              </a:r>
              <a:r>
                <a:rPr lang="en-US" sz="1400" dirty="0"/>
                <a:t> Band       </a:t>
              </a:r>
              <a:r>
                <a:rPr lang="en-US" sz="1400" dirty="0" err="1"/>
                <a:t>Akanksha</a:t>
              </a:r>
              <a:r>
                <a:rPr lang="en-US" sz="1400" dirty="0"/>
                <a:t> </a:t>
              </a:r>
              <a:r>
                <a:rPr lang="en-US" sz="1400" dirty="0" err="1"/>
                <a:t>Kohale</a:t>
              </a:r>
              <a:r>
                <a:rPr lang="en-US" sz="1400" dirty="0"/>
                <a:t> </a:t>
              </a:r>
            </a:p>
          </p:txBody>
        </p:sp>
        <p:cxnSp>
          <p:nvCxnSpPr>
            <p:cNvPr id="16" name="Straight Connector 15"/>
            <p:cNvCxnSpPr/>
            <p:nvPr/>
          </p:nvCxnSpPr>
          <p:spPr>
            <a:xfrm>
              <a:off x="1143000" y="685800"/>
              <a:ext cx="6324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315200" y="228600"/>
              <a:ext cx="1752600" cy="914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400" b="1" dirty="0"/>
                <a:t>Software Handling</a:t>
              </a:r>
              <a:endParaRPr lang="en-US" sz="1400" dirty="0"/>
            </a:p>
            <a:p>
              <a:pPr algn="ctr" fontAlgn="auto">
                <a:spcBef>
                  <a:spcPts val="0"/>
                </a:spcBef>
                <a:spcAft>
                  <a:spcPts val="0"/>
                </a:spcAft>
                <a:buFont typeface="Wingdings" pitchFamily="2" charset="2"/>
                <a:buChar char="§"/>
                <a:defRPr/>
              </a:pPr>
              <a:r>
                <a:rPr lang="en-US" sz="1400" dirty="0"/>
                <a:t> </a:t>
              </a:r>
              <a:r>
                <a:rPr lang="en-US" sz="1400" dirty="0" err="1"/>
                <a:t>Ketan</a:t>
              </a:r>
              <a:r>
                <a:rPr lang="en-US" sz="1400" dirty="0"/>
                <a:t> </a:t>
              </a:r>
              <a:r>
                <a:rPr lang="en-US" sz="1400" dirty="0" err="1"/>
                <a:t>Dabre</a:t>
              </a:r>
              <a:endParaRPr lang="en-US" sz="1400" dirty="0"/>
            </a:p>
            <a:p>
              <a:pPr algn="ctr" fontAlgn="auto">
                <a:spcBef>
                  <a:spcPts val="0"/>
                </a:spcBef>
                <a:spcAft>
                  <a:spcPts val="0"/>
                </a:spcAft>
                <a:buFont typeface="Wingdings" pitchFamily="2" charset="2"/>
                <a:buChar char="§"/>
                <a:defRPr/>
              </a:pPr>
              <a:r>
                <a:rPr lang="en-US" sz="1400" dirty="0"/>
                <a:t> </a:t>
              </a:r>
              <a:r>
                <a:rPr lang="en-US" sz="1400" dirty="0" err="1"/>
                <a:t>Harit</a:t>
              </a:r>
              <a:r>
                <a:rPr lang="en-US" sz="1400" dirty="0"/>
                <a:t> Kulkarni</a:t>
              </a:r>
            </a:p>
            <a:p>
              <a:pPr algn="ctr" fontAlgn="auto">
                <a:spcBef>
                  <a:spcPts val="0"/>
                </a:spcBef>
                <a:spcAft>
                  <a:spcPts val="0"/>
                </a:spcAft>
                <a:buFont typeface="Wingdings" pitchFamily="2" charset="2"/>
                <a:buChar char="§"/>
                <a:defRPr/>
              </a:pPr>
              <a:r>
                <a:rPr lang="en-US" sz="1400" dirty="0"/>
                <a:t> </a:t>
              </a:r>
              <a:r>
                <a:rPr lang="en-US" sz="1400" dirty="0" err="1"/>
                <a:t>Shubham</a:t>
              </a:r>
              <a:r>
                <a:rPr lang="en-US" sz="1400" dirty="0"/>
                <a:t> Metkar</a:t>
              </a:r>
            </a:p>
          </p:txBody>
        </p:sp>
        <p:sp>
          <p:nvSpPr>
            <p:cNvPr id="18" name="Rounded Rectangle 17"/>
            <p:cNvSpPr/>
            <p:nvPr/>
          </p:nvSpPr>
          <p:spPr>
            <a:xfrm>
              <a:off x="7315200" y="1905000"/>
              <a:ext cx="1752600" cy="8382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400" b="1" dirty="0"/>
                <a:t>Marketing</a:t>
              </a:r>
            </a:p>
            <a:p>
              <a:pPr algn="ctr" fontAlgn="auto">
                <a:spcBef>
                  <a:spcPts val="0"/>
                </a:spcBef>
                <a:spcAft>
                  <a:spcPts val="0"/>
                </a:spcAft>
                <a:buFont typeface="Wingdings" pitchFamily="2" charset="2"/>
                <a:buChar char="§"/>
                <a:defRPr/>
              </a:pPr>
              <a:r>
                <a:rPr lang="en-US" sz="1400" b="1" dirty="0"/>
                <a:t> </a:t>
              </a:r>
              <a:r>
                <a:rPr lang="en-US" sz="1400" dirty="0" err="1"/>
                <a:t>Shivchandra</a:t>
              </a:r>
              <a:r>
                <a:rPr lang="en-US" sz="1400" dirty="0"/>
                <a:t> Band</a:t>
              </a:r>
            </a:p>
            <a:p>
              <a:pPr algn="ctr" fontAlgn="auto">
                <a:spcBef>
                  <a:spcPts val="0"/>
                </a:spcBef>
                <a:spcAft>
                  <a:spcPts val="0"/>
                </a:spcAft>
                <a:buFont typeface="Wingdings" pitchFamily="2" charset="2"/>
                <a:buChar char="§"/>
                <a:defRPr/>
              </a:pPr>
              <a:r>
                <a:rPr lang="en-US" sz="1400" dirty="0"/>
                <a:t> </a:t>
              </a:r>
              <a:r>
                <a:rPr lang="en-US" sz="1400" dirty="0" err="1"/>
                <a:t>Ashwini</a:t>
              </a:r>
              <a:r>
                <a:rPr lang="en-US" sz="1400" dirty="0"/>
                <a:t> </a:t>
              </a:r>
              <a:r>
                <a:rPr lang="en-US" sz="1400" dirty="0" err="1"/>
                <a:t>Dhote</a:t>
              </a:r>
              <a:endParaRPr lang="en-US" sz="1400" dirty="0"/>
            </a:p>
            <a:p>
              <a:pPr algn="ctr" fontAlgn="auto">
                <a:spcBef>
                  <a:spcPts val="0"/>
                </a:spcBef>
                <a:spcAft>
                  <a:spcPts val="0"/>
                </a:spcAft>
                <a:buFont typeface="Wingdings" pitchFamily="2" charset="2"/>
                <a:buChar char="§"/>
                <a:defRPr/>
              </a:pPr>
              <a:r>
                <a:rPr lang="en-US" sz="1400" dirty="0"/>
                <a:t> </a:t>
              </a:r>
              <a:r>
                <a:rPr lang="en-US" sz="1400" dirty="0" err="1"/>
                <a:t>Saurabh</a:t>
              </a:r>
              <a:r>
                <a:rPr lang="en-US" sz="1400" dirty="0"/>
                <a:t> </a:t>
              </a:r>
              <a:r>
                <a:rPr lang="en-US" sz="1400" dirty="0" err="1"/>
                <a:t>Naik</a:t>
              </a:r>
              <a:r>
                <a:rPr lang="en-US" sz="1400" dirty="0"/>
                <a:t>    </a:t>
              </a:r>
            </a:p>
          </p:txBody>
        </p:sp>
        <p:sp>
          <p:nvSpPr>
            <p:cNvPr id="19" name="Right Arrow 18"/>
            <p:cNvSpPr/>
            <p:nvPr/>
          </p:nvSpPr>
          <p:spPr>
            <a:xfrm>
              <a:off x="2819400" y="304800"/>
              <a:ext cx="457200" cy="152400"/>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20" name="Right Arrow 19"/>
            <p:cNvSpPr/>
            <p:nvPr/>
          </p:nvSpPr>
          <p:spPr>
            <a:xfrm>
              <a:off x="2819400" y="990600"/>
              <a:ext cx="457200" cy="152400"/>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21" name="Right Arrow 20"/>
            <p:cNvSpPr/>
            <p:nvPr/>
          </p:nvSpPr>
          <p:spPr>
            <a:xfrm>
              <a:off x="2819400" y="1828800"/>
              <a:ext cx="457200" cy="152400"/>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22" name="Right Arrow 21"/>
            <p:cNvSpPr/>
            <p:nvPr/>
          </p:nvSpPr>
          <p:spPr>
            <a:xfrm>
              <a:off x="2819400" y="2667000"/>
              <a:ext cx="457200" cy="152400"/>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cxnSp>
          <p:nvCxnSpPr>
            <p:cNvPr id="23" name="Straight Connector 22"/>
            <p:cNvCxnSpPr/>
            <p:nvPr/>
          </p:nvCxnSpPr>
          <p:spPr>
            <a:xfrm>
              <a:off x="1143000" y="1141413"/>
              <a:ext cx="22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43000" y="19050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43000" y="2741613"/>
              <a:ext cx="22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8" idx="1"/>
            </p:cNvCxnSpPr>
            <p:nvPr/>
          </p:nvCxnSpPr>
          <p:spPr>
            <a:xfrm flipV="1">
              <a:off x="1143000" y="2324100"/>
              <a:ext cx="6172200" cy="36513"/>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123" name="Picture 3" descr="F:\IMAGES\Gokart Work\IMG_20150121_155511.jpg"/>
          <p:cNvPicPr>
            <a:picLocks noChangeAspect="1" noChangeArrowheads="1"/>
          </p:cNvPicPr>
          <p:nvPr/>
        </p:nvPicPr>
        <p:blipFill>
          <a:blip r:embed="rId2" cstate="print"/>
          <a:srcRect/>
          <a:stretch>
            <a:fillRect/>
          </a:stretch>
        </p:blipFill>
        <p:spPr bwMode="auto">
          <a:xfrm>
            <a:off x="1143000" y="3733800"/>
            <a:ext cx="7010400" cy="3028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How will be the vehicle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147" name="Picture 3" descr="C:\Users\shubham\Documents\Screenshot (270).png"/>
          <p:cNvPicPr>
            <a:picLocks noChangeAspect="1" noChangeArrowheads="1"/>
          </p:cNvPicPr>
          <p:nvPr/>
        </p:nvPicPr>
        <p:blipFill>
          <a:blip r:embed="rId2"/>
          <a:srcRect l="20717" t="13542" r="26574" b="20833"/>
          <a:stretch>
            <a:fillRect/>
          </a:stretch>
        </p:blipFill>
        <p:spPr bwMode="auto">
          <a:xfrm>
            <a:off x="152400" y="609600"/>
            <a:ext cx="5736771" cy="4038600"/>
          </a:xfrm>
          <a:prstGeom prst="rect">
            <a:avLst/>
          </a:prstGeom>
          <a:noFill/>
        </p:spPr>
      </p:pic>
      <p:pic>
        <p:nvPicPr>
          <p:cNvPr id="6148" name="Picture 4" descr="C:\Users\shubham\Documents\Screenshot (269).png"/>
          <p:cNvPicPr>
            <a:picLocks noChangeAspect="1" noChangeArrowheads="1"/>
          </p:cNvPicPr>
          <p:nvPr/>
        </p:nvPicPr>
        <p:blipFill>
          <a:blip r:embed="rId3"/>
          <a:srcRect l="27745" t="12500" r="25403" b="31250"/>
          <a:stretch>
            <a:fillRect/>
          </a:stretch>
        </p:blipFill>
        <p:spPr bwMode="auto">
          <a:xfrm>
            <a:off x="5943600" y="2743200"/>
            <a:ext cx="3158067" cy="1905000"/>
          </a:xfrm>
          <a:prstGeom prst="rect">
            <a:avLst/>
          </a:prstGeom>
          <a:noFill/>
        </p:spPr>
      </p:pic>
      <p:pic>
        <p:nvPicPr>
          <p:cNvPr id="6149" name="Picture 5" descr="C:\Users\shubham\Documents\Screenshot (268).png"/>
          <p:cNvPicPr>
            <a:picLocks noChangeAspect="1" noChangeArrowheads="1"/>
          </p:cNvPicPr>
          <p:nvPr/>
        </p:nvPicPr>
        <p:blipFill>
          <a:blip r:embed="rId4"/>
          <a:srcRect l="31259" t="13542" r="32431" b="30208"/>
          <a:stretch>
            <a:fillRect/>
          </a:stretch>
        </p:blipFill>
        <p:spPr bwMode="auto">
          <a:xfrm>
            <a:off x="5943600" y="609600"/>
            <a:ext cx="3138311" cy="2057400"/>
          </a:xfrm>
          <a:prstGeom prst="rect">
            <a:avLst/>
          </a:prstGeom>
          <a:noFill/>
        </p:spPr>
      </p:pic>
      <p:pic>
        <p:nvPicPr>
          <p:cNvPr id="6150" name="Picture 6" descr="C:\Users\shubham\Documents\Screenshot (273).png"/>
          <p:cNvPicPr>
            <a:picLocks noChangeAspect="1" noChangeArrowheads="1"/>
          </p:cNvPicPr>
          <p:nvPr/>
        </p:nvPicPr>
        <p:blipFill>
          <a:blip r:embed="rId5"/>
          <a:srcRect l="28917" t="21875" r="28331" b="26042"/>
          <a:stretch>
            <a:fillRect/>
          </a:stretch>
        </p:blipFill>
        <p:spPr bwMode="auto">
          <a:xfrm>
            <a:off x="5943600" y="4724400"/>
            <a:ext cx="3200400" cy="2057400"/>
          </a:xfrm>
          <a:prstGeom prst="rect">
            <a:avLst/>
          </a:prstGeom>
          <a:noFill/>
        </p:spPr>
      </p:pic>
      <p:sp>
        <p:nvSpPr>
          <p:cNvPr id="8" name="TextBox 7"/>
          <p:cNvSpPr txBox="1"/>
          <p:nvPr/>
        </p:nvSpPr>
        <p:spPr>
          <a:xfrm>
            <a:off x="304800" y="4826675"/>
            <a:ext cx="4724400" cy="2031325"/>
          </a:xfrm>
          <a:prstGeom prst="rect">
            <a:avLst/>
          </a:prstGeom>
          <a:noFill/>
        </p:spPr>
        <p:txBody>
          <a:bodyPr wrap="square" rtlCol="0">
            <a:spAutoFit/>
          </a:bodyPr>
          <a:lstStyle/>
          <a:p>
            <a:pPr>
              <a:buFont typeface="Wingdings" pitchFamily="2" charset="2"/>
              <a:buChar char="§"/>
            </a:pPr>
            <a:r>
              <a:rPr lang="en-US" dirty="0" smtClean="0"/>
              <a:t> Engine             : Bajaj Discover 125 cc</a:t>
            </a:r>
          </a:p>
          <a:p>
            <a:pPr>
              <a:buFont typeface="Wingdings" pitchFamily="2" charset="2"/>
              <a:buChar char="§"/>
            </a:pPr>
            <a:r>
              <a:rPr lang="en-US" dirty="0"/>
              <a:t> </a:t>
            </a:r>
            <a:r>
              <a:rPr lang="en-US" dirty="0" smtClean="0"/>
              <a:t>Max Speed     : 60 </a:t>
            </a:r>
            <a:r>
              <a:rPr lang="en-US" dirty="0" err="1" smtClean="0"/>
              <a:t>kmph</a:t>
            </a:r>
            <a:endParaRPr lang="en-US" dirty="0" smtClean="0"/>
          </a:p>
          <a:p>
            <a:pPr>
              <a:buFont typeface="Wingdings" pitchFamily="2" charset="2"/>
              <a:buChar char="§"/>
            </a:pPr>
            <a:r>
              <a:rPr lang="en-US" dirty="0"/>
              <a:t> </a:t>
            </a:r>
            <a:r>
              <a:rPr lang="en-US" dirty="0" smtClean="0"/>
              <a:t>Acceleration  : 1.18 m/s</a:t>
            </a:r>
            <a:r>
              <a:rPr lang="en-US" baseline="30000" dirty="0" smtClean="0"/>
              <a:t>2</a:t>
            </a:r>
          </a:p>
          <a:p>
            <a:pPr>
              <a:buFont typeface="Wingdings" pitchFamily="2" charset="2"/>
              <a:buChar char="§"/>
            </a:pPr>
            <a:r>
              <a:rPr lang="en-US" baseline="30000" dirty="0" smtClean="0"/>
              <a:t> </a:t>
            </a:r>
            <a:r>
              <a:rPr lang="en-US" dirty="0" smtClean="0"/>
              <a:t>Weight            : 97 kg</a:t>
            </a:r>
          </a:p>
          <a:p>
            <a:pPr>
              <a:buFont typeface="Wingdings" pitchFamily="2" charset="2"/>
              <a:buChar char="§"/>
            </a:pPr>
            <a:r>
              <a:rPr lang="en-US" dirty="0"/>
              <a:t> </a:t>
            </a:r>
            <a:r>
              <a:rPr lang="en-US" dirty="0" smtClean="0"/>
              <a:t>Max Power    : 8.1 kW</a:t>
            </a:r>
          </a:p>
          <a:p>
            <a:pPr>
              <a:buFont typeface="Wingdings" pitchFamily="2" charset="2"/>
              <a:buChar char="§"/>
            </a:pPr>
            <a:r>
              <a:rPr lang="en-US" dirty="0"/>
              <a:t> </a:t>
            </a:r>
            <a:r>
              <a:rPr lang="en-US" dirty="0" smtClean="0"/>
              <a:t>Max Torque   : 10.8 Nm</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Sponsorship Benefits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ounded Rectangle 3"/>
          <p:cNvSpPr/>
          <p:nvPr/>
        </p:nvSpPr>
        <p:spPr>
          <a:xfrm>
            <a:off x="76200" y="685800"/>
            <a:ext cx="8991600" cy="1143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chemeClr val="tx1"/>
                </a:solidFill>
              </a:rPr>
              <a:t>Extensive Media Coverage</a:t>
            </a:r>
          </a:p>
          <a:p>
            <a:pPr algn="ctr"/>
            <a:r>
              <a:rPr lang="en-US" b="1" dirty="0" smtClean="0">
                <a:solidFill>
                  <a:srgbClr val="002060"/>
                </a:solidFill>
              </a:rPr>
              <a:t>National Kart Racing Championship is the most followed Go-Kart racing event in India. The teams and the Event receives extensive media coverage during various tests and racing.     </a:t>
            </a:r>
            <a:endParaRPr lang="en-US" b="1" dirty="0">
              <a:solidFill>
                <a:srgbClr val="002060"/>
              </a:solidFill>
            </a:endParaRPr>
          </a:p>
        </p:txBody>
      </p:sp>
      <p:sp>
        <p:nvSpPr>
          <p:cNvPr id="5" name="Rounded Rectangle 4"/>
          <p:cNvSpPr/>
          <p:nvPr/>
        </p:nvSpPr>
        <p:spPr>
          <a:xfrm>
            <a:off x="76200" y="2209800"/>
            <a:ext cx="8991600" cy="1143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Visibility Among The Required </a:t>
            </a:r>
          </a:p>
          <a:p>
            <a:pPr algn="ctr"/>
            <a:r>
              <a:rPr lang="en-US" b="1" dirty="0" smtClean="0">
                <a:solidFill>
                  <a:srgbClr val="002060"/>
                </a:solidFill>
              </a:rPr>
              <a:t>   Since the event is witnessed by many automobile engineers, executives of leading automobile companies and students interested in automobile.</a:t>
            </a:r>
            <a:endParaRPr lang="en-US" b="1" dirty="0">
              <a:solidFill>
                <a:srgbClr val="002060"/>
              </a:solidFill>
            </a:endParaRPr>
          </a:p>
        </p:txBody>
      </p:sp>
      <p:sp>
        <p:nvSpPr>
          <p:cNvPr id="6" name="Rounded Rectangle 5"/>
          <p:cNvSpPr/>
          <p:nvPr/>
        </p:nvSpPr>
        <p:spPr>
          <a:xfrm>
            <a:off x="76200" y="3733800"/>
            <a:ext cx="89916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solidFill>
                  <a:schemeClr val="tx1"/>
                </a:solidFill>
              </a:rPr>
              <a:t>Association With Leading University Teams</a:t>
            </a:r>
          </a:p>
          <a:p>
            <a:pPr algn="ctr"/>
            <a:r>
              <a:rPr lang="en-US" b="1" dirty="0" smtClean="0">
                <a:solidFill>
                  <a:srgbClr val="002060"/>
                </a:solidFill>
              </a:rPr>
              <a:t>Your association with our team will provide you more attention as there will be students, professionals and visitors from all over India.       </a:t>
            </a:r>
            <a:endParaRPr lang="en-US" b="1" dirty="0">
              <a:solidFill>
                <a:srgbClr val="002060"/>
              </a:solidFill>
            </a:endParaRPr>
          </a:p>
        </p:txBody>
      </p:sp>
      <p:sp>
        <p:nvSpPr>
          <p:cNvPr id="7" name="Rounded Rectangle 6"/>
          <p:cNvSpPr/>
          <p:nvPr/>
        </p:nvSpPr>
        <p:spPr>
          <a:xfrm>
            <a:off x="76200" y="5334000"/>
            <a:ext cx="89916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rPr>
              <a:t>Promotion In Our City</a:t>
            </a:r>
          </a:p>
          <a:p>
            <a:pPr algn="ctr"/>
            <a:r>
              <a:rPr lang="en-US" b="1" dirty="0" smtClean="0">
                <a:solidFill>
                  <a:srgbClr val="002060"/>
                </a:solidFill>
              </a:rPr>
              <a:t>Publicity during college Technical Events, Departmental Events, College Magazine,  Newspapers and other promotional events of college.      </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229600" cy="5909310"/>
          </a:xfrm>
          <a:prstGeom prst="rect">
            <a:avLst/>
          </a:prstGeom>
          <a:noFill/>
        </p:spPr>
        <p:txBody>
          <a:bodyPr wrap="square" rtlCol="0">
            <a:spAutoFit/>
          </a:bodyPr>
          <a:lstStyle/>
          <a:p>
            <a:pPr>
              <a:buFont typeface="Wingdings" pitchFamily="2" charset="2"/>
              <a:buChar char="§"/>
            </a:pPr>
            <a:r>
              <a:rPr lang="en-US" dirty="0" smtClean="0">
                <a:solidFill>
                  <a:schemeClr val="tx2">
                    <a:lumMod val="50000"/>
                  </a:schemeClr>
                </a:solidFill>
              </a:rPr>
              <a:t> Team Acrux is the only team from Amravati University to clear the Presentation Round of NKRC – 2015 and achieved </a:t>
            </a:r>
            <a:r>
              <a:rPr lang="en-US" b="1" dirty="0" smtClean="0">
                <a:solidFill>
                  <a:schemeClr val="tx2">
                    <a:lumMod val="50000"/>
                  </a:schemeClr>
                </a:solidFill>
              </a:rPr>
              <a:t>13</a:t>
            </a:r>
            <a:r>
              <a:rPr lang="en-US" b="1" baseline="30000" dirty="0" smtClean="0">
                <a:solidFill>
                  <a:schemeClr val="tx2">
                    <a:lumMod val="50000"/>
                  </a:schemeClr>
                </a:solidFill>
              </a:rPr>
              <a:t>th</a:t>
            </a:r>
            <a:r>
              <a:rPr lang="en-US" dirty="0" smtClean="0">
                <a:solidFill>
                  <a:schemeClr val="tx2">
                    <a:lumMod val="50000"/>
                  </a:schemeClr>
                </a:solidFill>
              </a:rPr>
              <a:t> rank amongst 102 teams from </a:t>
            </a:r>
            <a:r>
              <a:rPr lang="en-US" b="1" dirty="0" smtClean="0">
                <a:solidFill>
                  <a:schemeClr val="tx2">
                    <a:lumMod val="50000"/>
                  </a:schemeClr>
                </a:solidFill>
              </a:rPr>
              <a:t>all over India</a:t>
            </a:r>
            <a:r>
              <a:rPr lang="en-US" dirty="0" smtClean="0">
                <a:solidFill>
                  <a:schemeClr val="tx2">
                    <a:lumMod val="50000"/>
                  </a:schemeClr>
                </a:solidFill>
              </a:rPr>
              <a:t>.</a:t>
            </a:r>
          </a:p>
          <a:p>
            <a:r>
              <a:rPr lang="en-US" dirty="0" smtClean="0">
                <a:solidFill>
                  <a:schemeClr val="tx2">
                    <a:lumMod val="50000"/>
                  </a:schemeClr>
                </a:solidFill>
              </a:rPr>
              <a:t> Thus qualified for the Final Racing Round.</a:t>
            </a:r>
          </a:p>
          <a:p>
            <a:endParaRPr lang="en-US" dirty="0" smtClean="0">
              <a:solidFill>
                <a:schemeClr val="tx2">
                  <a:lumMod val="50000"/>
                </a:schemeClr>
              </a:solidFill>
            </a:endParaRPr>
          </a:p>
          <a:p>
            <a:pPr>
              <a:buFont typeface="Wingdings" pitchFamily="2" charset="2"/>
              <a:buChar char="§"/>
            </a:pPr>
            <a:r>
              <a:rPr lang="en-US" dirty="0" smtClean="0">
                <a:solidFill>
                  <a:schemeClr val="tx2">
                    <a:lumMod val="50000"/>
                  </a:schemeClr>
                </a:solidFill>
              </a:rPr>
              <a:t> Being the only team from our city, it is bound to attract adequate local media coverage and students from various colleges. </a:t>
            </a:r>
          </a:p>
          <a:p>
            <a:pPr>
              <a:buFont typeface="Wingdings" pitchFamily="2" charset="2"/>
              <a:buChar char="§"/>
            </a:pPr>
            <a:endParaRPr lang="en-US" dirty="0" smtClean="0">
              <a:solidFill>
                <a:schemeClr val="tx2">
                  <a:lumMod val="50000"/>
                </a:schemeClr>
              </a:solidFill>
            </a:endParaRPr>
          </a:p>
          <a:p>
            <a:pPr>
              <a:buFont typeface="Wingdings" pitchFamily="2" charset="2"/>
              <a:buChar char="§"/>
            </a:pPr>
            <a:r>
              <a:rPr lang="en-US" dirty="0" smtClean="0">
                <a:solidFill>
                  <a:schemeClr val="tx2">
                    <a:lumMod val="50000"/>
                  </a:schemeClr>
                </a:solidFill>
              </a:rPr>
              <a:t> Your organization will be stated as our official sponsor in all such coverage.</a:t>
            </a:r>
          </a:p>
          <a:p>
            <a:pPr>
              <a:buFont typeface="Wingdings" pitchFamily="2" charset="2"/>
              <a:buChar char="§"/>
            </a:pPr>
            <a:endParaRPr lang="en-US" dirty="0" smtClean="0">
              <a:solidFill>
                <a:schemeClr val="tx2">
                  <a:lumMod val="50000"/>
                </a:schemeClr>
              </a:solidFill>
            </a:endParaRPr>
          </a:p>
          <a:p>
            <a:pPr>
              <a:buFont typeface="Wingdings" pitchFamily="2" charset="2"/>
              <a:buChar char="§"/>
            </a:pPr>
            <a:r>
              <a:rPr lang="en-US" dirty="0" smtClean="0">
                <a:solidFill>
                  <a:schemeClr val="tx2">
                    <a:lumMod val="50000"/>
                  </a:schemeClr>
                </a:solidFill>
              </a:rPr>
              <a:t> Your Organization’s Name will be displayed on the Team </a:t>
            </a:r>
            <a:r>
              <a:rPr lang="en-US" dirty="0" err="1" smtClean="0">
                <a:solidFill>
                  <a:schemeClr val="tx2">
                    <a:lumMod val="50000"/>
                  </a:schemeClr>
                </a:solidFill>
              </a:rPr>
              <a:t>Acrux’s</a:t>
            </a:r>
            <a:r>
              <a:rPr lang="en-US" dirty="0" smtClean="0">
                <a:solidFill>
                  <a:schemeClr val="tx2">
                    <a:lumMod val="50000"/>
                  </a:schemeClr>
                </a:solidFill>
              </a:rPr>
              <a:t> official facebook page along with the brief description of your organization and also link to your official website.</a:t>
            </a:r>
          </a:p>
          <a:p>
            <a:pPr>
              <a:buFont typeface="Wingdings" pitchFamily="2" charset="2"/>
              <a:buChar char="§"/>
            </a:pPr>
            <a:endParaRPr lang="en-US" dirty="0" smtClean="0">
              <a:solidFill>
                <a:schemeClr val="tx2">
                  <a:lumMod val="50000"/>
                </a:schemeClr>
              </a:solidFill>
            </a:endParaRPr>
          </a:p>
          <a:p>
            <a:pPr>
              <a:buFont typeface="Wingdings" pitchFamily="2" charset="2"/>
              <a:buChar char="§"/>
            </a:pPr>
            <a:r>
              <a:rPr lang="en-US" dirty="0" smtClean="0">
                <a:solidFill>
                  <a:schemeClr val="tx2">
                    <a:lumMod val="50000"/>
                  </a:schemeClr>
                </a:solidFill>
              </a:rPr>
              <a:t> On site banners in the team’s pit at event site.</a:t>
            </a:r>
          </a:p>
          <a:p>
            <a:pPr>
              <a:buFont typeface="Wingdings" pitchFamily="2" charset="2"/>
              <a:buChar char="§"/>
            </a:pPr>
            <a:endParaRPr lang="en-US" dirty="0" smtClean="0">
              <a:solidFill>
                <a:schemeClr val="tx2">
                  <a:lumMod val="50000"/>
                </a:schemeClr>
              </a:solidFill>
            </a:endParaRPr>
          </a:p>
          <a:p>
            <a:pPr>
              <a:buFont typeface="Wingdings" pitchFamily="2" charset="2"/>
              <a:buChar char="§"/>
            </a:pPr>
            <a:r>
              <a:rPr lang="en-US" dirty="0" smtClean="0">
                <a:solidFill>
                  <a:schemeClr val="tx2">
                    <a:lumMod val="50000"/>
                  </a:schemeClr>
                </a:solidFill>
              </a:rPr>
              <a:t> Sponsorship in the form of direct money will be highly helpful because of its flexibility in team’s investment.</a:t>
            </a:r>
          </a:p>
          <a:p>
            <a:pPr>
              <a:buFont typeface="Wingdings" pitchFamily="2" charset="2"/>
              <a:buChar char="§"/>
            </a:pPr>
            <a:endParaRPr lang="en-US" dirty="0" smtClean="0">
              <a:solidFill>
                <a:schemeClr val="tx2">
                  <a:lumMod val="50000"/>
                </a:schemeClr>
              </a:solidFill>
            </a:endParaRPr>
          </a:p>
          <a:p>
            <a:r>
              <a:rPr lang="en-US" dirty="0" smtClean="0">
                <a:solidFill>
                  <a:schemeClr val="tx2">
                    <a:lumMod val="50000"/>
                  </a:schemeClr>
                </a:solidFill>
              </a:rPr>
              <a:t> </a:t>
            </a:r>
          </a:p>
          <a:p>
            <a:pPr>
              <a:buFont typeface="Wingdings" pitchFamily="2" charset="2"/>
              <a:buChar char="§"/>
            </a:pPr>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01025"/>
            <a:ext cx="9143999" cy="584775"/>
          </a:xfrm>
          <a:prstGeom prst="rect">
            <a:avLst/>
          </a:prstGeom>
          <a:noFill/>
        </p:spPr>
        <p:txBody>
          <a:bodyPr wrap="square" lIns="91440" tIns="45720" rIns="91440" bIns="4572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Sponsors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685800" y="786825"/>
            <a:ext cx="1718163" cy="584775"/>
          </a:xfrm>
          <a:prstGeom prst="rect">
            <a:avLst/>
          </a:prstGeom>
          <a:noFill/>
        </p:spPr>
        <p:txBody>
          <a:bodyPr wrap="non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Platinum</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4038600" y="762000"/>
            <a:ext cx="987770"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Gold</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7162800" y="786825"/>
            <a:ext cx="1123449"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Silver</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Rounded Rectangle 11"/>
          <p:cNvSpPr/>
          <p:nvPr/>
        </p:nvSpPr>
        <p:spPr>
          <a:xfrm>
            <a:off x="152400" y="1524000"/>
            <a:ext cx="2819400" cy="49530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Rounded Rectangle 14"/>
          <p:cNvSpPr/>
          <p:nvPr/>
        </p:nvSpPr>
        <p:spPr>
          <a:xfrm>
            <a:off x="3200400" y="1524000"/>
            <a:ext cx="2819400" cy="49530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Rounded Rectangle 15"/>
          <p:cNvSpPr/>
          <p:nvPr/>
        </p:nvSpPr>
        <p:spPr>
          <a:xfrm>
            <a:off x="6248400" y="1524000"/>
            <a:ext cx="2819400" cy="49530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TextBox 16"/>
          <p:cNvSpPr txBox="1"/>
          <p:nvPr/>
        </p:nvSpPr>
        <p:spPr>
          <a:xfrm>
            <a:off x="304800" y="1571685"/>
            <a:ext cx="2514600" cy="4524315"/>
          </a:xfrm>
          <a:prstGeom prst="rect">
            <a:avLst/>
          </a:prstGeom>
          <a:noFill/>
        </p:spPr>
        <p:txBody>
          <a:bodyPr wrap="square" rtlCol="0">
            <a:spAutoFit/>
          </a:bodyPr>
          <a:lstStyle/>
          <a:p>
            <a:r>
              <a:rPr lang="en-US" dirty="0" smtClean="0"/>
              <a:t> </a:t>
            </a:r>
            <a:r>
              <a:rPr lang="en-US" b="1" dirty="0" smtClean="0"/>
              <a:t>Name and Logo of organization on </a:t>
            </a:r>
            <a:r>
              <a:rPr lang="en-US" dirty="0" smtClean="0"/>
              <a:t>:-</a:t>
            </a:r>
          </a:p>
          <a:p>
            <a:endParaRPr lang="en-US" dirty="0" smtClean="0"/>
          </a:p>
          <a:p>
            <a:pPr>
              <a:buFont typeface="Wingdings" pitchFamily="2" charset="2"/>
              <a:buChar char="§"/>
            </a:pPr>
            <a:r>
              <a:rPr lang="en-US" dirty="0" smtClean="0"/>
              <a:t> Front panel of Go-kart</a:t>
            </a:r>
          </a:p>
          <a:p>
            <a:pPr>
              <a:buFont typeface="Wingdings" pitchFamily="2" charset="2"/>
              <a:buChar char="§"/>
            </a:pPr>
            <a:endParaRPr lang="en-US" dirty="0" smtClean="0"/>
          </a:p>
          <a:p>
            <a:pPr>
              <a:buFont typeface="Wingdings" pitchFamily="2" charset="2"/>
              <a:buChar char="§"/>
            </a:pPr>
            <a:r>
              <a:rPr lang="en-US" dirty="0" smtClean="0"/>
              <a:t> Team T-shirts                                      ( front side )</a:t>
            </a:r>
          </a:p>
          <a:p>
            <a:endParaRPr lang="en-US" dirty="0" smtClean="0"/>
          </a:p>
          <a:p>
            <a:pPr>
              <a:buFont typeface="Wingdings" pitchFamily="2" charset="2"/>
              <a:buChar char="§"/>
            </a:pPr>
            <a:r>
              <a:rPr lang="en-US" dirty="0" smtClean="0"/>
              <a:t> Race suit of driver</a:t>
            </a:r>
          </a:p>
          <a:p>
            <a:pPr>
              <a:buFont typeface="Wingdings" pitchFamily="2" charset="2"/>
              <a:buChar char="§"/>
            </a:pPr>
            <a:endParaRPr lang="en-US" dirty="0" smtClean="0"/>
          </a:p>
          <a:p>
            <a:pPr>
              <a:buFont typeface="Wingdings" pitchFamily="2" charset="2"/>
              <a:buChar char="§"/>
            </a:pPr>
            <a:r>
              <a:rPr lang="en-US" dirty="0" smtClean="0"/>
              <a:t> Promotional &amp; onsite pit banners</a:t>
            </a:r>
          </a:p>
          <a:p>
            <a:pPr>
              <a:buFont typeface="Wingdings" pitchFamily="2" charset="2"/>
              <a:buChar char="§"/>
            </a:pPr>
            <a:endParaRPr lang="en-US" dirty="0" smtClean="0"/>
          </a:p>
          <a:p>
            <a:pPr>
              <a:buFont typeface="Wingdings" pitchFamily="2" charset="2"/>
              <a:buChar char="§"/>
            </a:pPr>
            <a:r>
              <a:rPr lang="en-US" dirty="0" smtClean="0"/>
              <a:t> Official facebook page</a:t>
            </a:r>
          </a:p>
          <a:p>
            <a:pPr>
              <a:buFont typeface="Wingdings" pitchFamily="2" charset="2"/>
              <a:buChar char="§"/>
            </a:pPr>
            <a:endParaRPr lang="en-US" dirty="0" smtClean="0"/>
          </a:p>
          <a:p>
            <a:pPr>
              <a:buFont typeface="Wingdings" pitchFamily="2" charset="2"/>
              <a:buChar char="§"/>
            </a:pPr>
            <a:r>
              <a:rPr lang="en-US" dirty="0" smtClean="0"/>
              <a:t> Drivers helmet</a:t>
            </a:r>
            <a:endParaRPr lang="en-US" dirty="0"/>
          </a:p>
        </p:txBody>
      </p:sp>
      <p:sp>
        <p:nvSpPr>
          <p:cNvPr id="18" name="TextBox 17"/>
          <p:cNvSpPr txBox="1"/>
          <p:nvPr/>
        </p:nvSpPr>
        <p:spPr>
          <a:xfrm>
            <a:off x="3352800" y="1600200"/>
            <a:ext cx="2514600" cy="3970318"/>
          </a:xfrm>
          <a:prstGeom prst="rect">
            <a:avLst/>
          </a:prstGeom>
          <a:noFill/>
        </p:spPr>
        <p:txBody>
          <a:bodyPr wrap="square" rtlCol="0">
            <a:spAutoFit/>
          </a:bodyPr>
          <a:lstStyle/>
          <a:p>
            <a:r>
              <a:rPr lang="en-US" dirty="0" smtClean="0"/>
              <a:t> </a:t>
            </a:r>
            <a:r>
              <a:rPr lang="en-US" b="1" dirty="0" smtClean="0"/>
              <a:t>Name and Logo of organization on </a:t>
            </a:r>
            <a:r>
              <a:rPr lang="en-US" dirty="0" smtClean="0"/>
              <a:t>:-</a:t>
            </a:r>
          </a:p>
          <a:p>
            <a:endParaRPr lang="en-US" dirty="0" smtClean="0"/>
          </a:p>
          <a:p>
            <a:pPr>
              <a:buFont typeface="Wingdings" pitchFamily="2" charset="2"/>
              <a:buChar char="§"/>
            </a:pPr>
            <a:r>
              <a:rPr lang="en-US" dirty="0" smtClean="0"/>
              <a:t> Side panel of Go-kart</a:t>
            </a:r>
          </a:p>
          <a:p>
            <a:pPr>
              <a:buFont typeface="Wingdings" pitchFamily="2" charset="2"/>
              <a:buChar char="§"/>
            </a:pPr>
            <a:endParaRPr lang="en-US" dirty="0" smtClean="0"/>
          </a:p>
          <a:p>
            <a:pPr>
              <a:buFont typeface="Wingdings" pitchFamily="2" charset="2"/>
              <a:buChar char="§"/>
            </a:pPr>
            <a:r>
              <a:rPr lang="en-US" dirty="0" smtClean="0"/>
              <a:t> Team T-shirts                                      ( rear side )</a:t>
            </a:r>
          </a:p>
          <a:p>
            <a:endParaRPr lang="en-US" dirty="0" smtClean="0"/>
          </a:p>
          <a:p>
            <a:pPr>
              <a:buFont typeface="Wingdings" pitchFamily="2" charset="2"/>
              <a:buChar char="§"/>
            </a:pPr>
            <a:r>
              <a:rPr lang="en-US" dirty="0" smtClean="0"/>
              <a:t> Race suit of driver</a:t>
            </a:r>
          </a:p>
          <a:p>
            <a:pPr>
              <a:buFont typeface="Wingdings" pitchFamily="2" charset="2"/>
              <a:buChar char="§"/>
            </a:pPr>
            <a:endParaRPr lang="en-US" dirty="0" smtClean="0"/>
          </a:p>
          <a:p>
            <a:pPr>
              <a:buFont typeface="Wingdings" pitchFamily="2" charset="2"/>
              <a:buChar char="§"/>
            </a:pPr>
            <a:r>
              <a:rPr lang="en-US" dirty="0" smtClean="0"/>
              <a:t> Promotional banners</a:t>
            </a:r>
          </a:p>
          <a:p>
            <a:pPr>
              <a:buFont typeface="Wingdings" pitchFamily="2" charset="2"/>
              <a:buChar char="§"/>
            </a:pPr>
            <a:endParaRPr lang="en-US" dirty="0" smtClean="0"/>
          </a:p>
          <a:p>
            <a:pPr>
              <a:buFont typeface="Wingdings" pitchFamily="2" charset="2"/>
              <a:buChar char="§"/>
            </a:pPr>
            <a:r>
              <a:rPr lang="en-US" dirty="0" smtClean="0"/>
              <a:t> Official facebook page</a:t>
            </a:r>
          </a:p>
          <a:p>
            <a:pPr>
              <a:buFont typeface="Wingdings" pitchFamily="2" charset="2"/>
              <a:buChar char="§"/>
            </a:pPr>
            <a:endParaRPr lang="en-US" dirty="0" smtClean="0"/>
          </a:p>
        </p:txBody>
      </p:sp>
      <p:sp>
        <p:nvSpPr>
          <p:cNvPr id="19" name="TextBox 18"/>
          <p:cNvSpPr txBox="1"/>
          <p:nvPr/>
        </p:nvSpPr>
        <p:spPr>
          <a:xfrm>
            <a:off x="6477000" y="1600200"/>
            <a:ext cx="2514600" cy="3416320"/>
          </a:xfrm>
          <a:prstGeom prst="rect">
            <a:avLst/>
          </a:prstGeom>
          <a:noFill/>
        </p:spPr>
        <p:txBody>
          <a:bodyPr wrap="square" rtlCol="0">
            <a:spAutoFit/>
          </a:bodyPr>
          <a:lstStyle/>
          <a:p>
            <a:r>
              <a:rPr lang="en-US" dirty="0" smtClean="0"/>
              <a:t> </a:t>
            </a:r>
            <a:r>
              <a:rPr lang="en-US" b="1" dirty="0" smtClean="0"/>
              <a:t>Name and Logo of organization on </a:t>
            </a:r>
            <a:r>
              <a:rPr lang="en-US" dirty="0" smtClean="0"/>
              <a:t>:-</a:t>
            </a:r>
          </a:p>
          <a:p>
            <a:endParaRPr lang="en-US" dirty="0" smtClean="0"/>
          </a:p>
          <a:p>
            <a:pPr>
              <a:buFont typeface="Wingdings" pitchFamily="2" charset="2"/>
              <a:buChar char="§"/>
            </a:pPr>
            <a:r>
              <a:rPr lang="en-US" dirty="0" smtClean="0"/>
              <a:t> Side panel of Go-kart</a:t>
            </a:r>
          </a:p>
          <a:p>
            <a:pPr>
              <a:buFont typeface="Wingdings" pitchFamily="2" charset="2"/>
              <a:buChar char="§"/>
            </a:pPr>
            <a:endParaRPr lang="en-US" dirty="0" smtClean="0"/>
          </a:p>
          <a:p>
            <a:pPr>
              <a:buFont typeface="Wingdings" pitchFamily="2" charset="2"/>
              <a:buChar char="§"/>
            </a:pPr>
            <a:r>
              <a:rPr lang="en-US" dirty="0" smtClean="0"/>
              <a:t> Team T-shirts                                      ( sleeves )</a:t>
            </a:r>
          </a:p>
          <a:p>
            <a:pPr>
              <a:buFont typeface="Wingdings" pitchFamily="2" charset="2"/>
              <a:buChar char="§"/>
            </a:pPr>
            <a:endParaRPr lang="en-US" dirty="0" smtClean="0"/>
          </a:p>
          <a:p>
            <a:pPr>
              <a:buFont typeface="Wingdings" pitchFamily="2" charset="2"/>
              <a:buChar char="§"/>
            </a:pPr>
            <a:r>
              <a:rPr lang="en-US" dirty="0" smtClean="0"/>
              <a:t> Promotional banners</a:t>
            </a:r>
          </a:p>
          <a:p>
            <a:pPr>
              <a:buFont typeface="Wingdings" pitchFamily="2" charset="2"/>
              <a:buChar char="§"/>
            </a:pPr>
            <a:endParaRPr lang="en-US" dirty="0" smtClean="0"/>
          </a:p>
          <a:p>
            <a:pPr>
              <a:buFont typeface="Wingdings" pitchFamily="2" charset="2"/>
              <a:buChar char="§"/>
            </a:pPr>
            <a:r>
              <a:rPr lang="en-US" dirty="0" smtClean="0"/>
              <a:t> Official facebook page</a:t>
            </a:r>
          </a:p>
          <a:p>
            <a:pPr>
              <a:buFont typeface="Wingdings" pitchFamily="2" charset="2"/>
              <a:buChar char="§"/>
            </a:pPr>
            <a:endParaRPr lang="en-US" dirty="0" smtClean="0"/>
          </a:p>
        </p:txBody>
      </p:sp>
      <p:sp>
        <p:nvSpPr>
          <p:cNvPr id="20" name="TextBox 19"/>
          <p:cNvSpPr txBox="1"/>
          <p:nvPr/>
        </p:nvSpPr>
        <p:spPr>
          <a:xfrm>
            <a:off x="838200" y="6477000"/>
            <a:ext cx="1905000" cy="369332"/>
          </a:xfrm>
          <a:prstGeom prst="rect">
            <a:avLst/>
          </a:prstGeom>
          <a:noFill/>
        </p:spPr>
        <p:txBody>
          <a:bodyPr wrap="square" rtlCol="0">
            <a:spAutoFit/>
          </a:bodyPr>
          <a:lstStyle/>
          <a:p>
            <a:r>
              <a:rPr lang="en-US" b="1" dirty="0" smtClean="0"/>
              <a:t>INR 25,000/-</a:t>
            </a:r>
            <a:endParaRPr lang="en-US" b="1" dirty="0"/>
          </a:p>
        </p:txBody>
      </p:sp>
      <p:sp>
        <p:nvSpPr>
          <p:cNvPr id="21" name="TextBox 20"/>
          <p:cNvSpPr txBox="1"/>
          <p:nvPr/>
        </p:nvSpPr>
        <p:spPr>
          <a:xfrm>
            <a:off x="7010400" y="6488668"/>
            <a:ext cx="1905000" cy="369332"/>
          </a:xfrm>
          <a:prstGeom prst="rect">
            <a:avLst/>
          </a:prstGeom>
          <a:noFill/>
        </p:spPr>
        <p:txBody>
          <a:bodyPr wrap="square" rtlCol="0">
            <a:spAutoFit/>
          </a:bodyPr>
          <a:lstStyle/>
          <a:p>
            <a:r>
              <a:rPr lang="en-US" b="1" dirty="0" smtClean="0"/>
              <a:t>INR 15,000/-</a:t>
            </a:r>
            <a:endParaRPr lang="en-US" b="1" dirty="0"/>
          </a:p>
        </p:txBody>
      </p:sp>
      <p:sp>
        <p:nvSpPr>
          <p:cNvPr id="22" name="TextBox 21"/>
          <p:cNvSpPr txBox="1"/>
          <p:nvPr/>
        </p:nvSpPr>
        <p:spPr>
          <a:xfrm>
            <a:off x="3962400" y="6488668"/>
            <a:ext cx="1905000" cy="369332"/>
          </a:xfrm>
          <a:prstGeom prst="rect">
            <a:avLst/>
          </a:prstGeom>
          <a:noFill/>
        </p:spPr>
        <p:txBody>
          <a:bodyPr wrap="square" rtlCol="0">
            <a:spAutoFit/>
          </a:bodyPr>
          <a:lstStyle/>
          <a:p>
            <a:r>
              <a:rPr lang="en-US" b="1" dirty="0" smtClean="0"/>
              <a:t>INR 20,000/-</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TotalTime>
  <Words>1403</Words>
  <Application>Microsoft Office PowerPoint</Application>
  <PresentationFormat>On-screen Show (4:3)</PresentationFormat>
  <Paragraphs>316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shubham</dc:creator>
  <cp:lastModifiedBy>shubham</cp:lastModifiedBy>
  <cp:revision>59</cp:revision>
  <dcterms:created xsi:type="dcterms:W3CDTF">2015-07-28T10:16:52Z</dcterms:created>
  <dcterms:modified xsi:type="dcterms:W3CDTF">2015-07-29T16:05:16Z</dcterms:modified>
</cp:coreProperties>
</file>